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3" r:id="rId16"/>
    <p:sldId id="271" r:id="rId17"/>
    <p:sldId id="272" r:id="rId18"/>
    <p:sldId id="34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3" r:id="rId49"/>
    <p:sldId id="307" r:id="rId50"/>
    <p:sldId id="308" r:id="rId51"/>
    <p:sldId id="309" r:id="rId52"/>
    <p:sldId id="310" r:id="rId53"/>
    <p:sldId id="311" r:id="rId54"/>
    <p:sldId id="312" r:id="rId55"/>
    <p:sldId id="325" r:id="rId56"/>
    <p:sldId id="324" r:id="rId57"/>
    <p:sldId id="345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6" r:id="rId69"/>
    <p:sldId id="346" r:id="rId70"/>
    <p:sldId id="327" r:id="rId71"/>
    <p:sldId id="328" r:id="rId72"/>
    <p:sldId id="329" r:id="rId73"/>
    <p:sldId id="331" r:id="rId74"/>
    <p:sldId id="330" r:id="rId75"/>
    <p:sldId id="332" r:id="rId76"/>
    <p:sldId id="347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68" autoAdjust="0"/>
  </p:normalViewPr>
  <p:slideViewPr>
    <p:cSldViewPr>
      <p:cViewPr varScale="1">
        <p:scale>
          <a:sx n="99" d="100"/>
          <a:sy n="99" d="100"/>
        </p:scale>
        <p:origin x="-19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CF5FA-5FC8-48B0-8158-1061B2FD7FDD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5F489-6154-41C6-B36C-F7E68F24C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我们大学学的高等数学和线性代数，通常是原理性和公式性的学习，重视的是证明，逻辑推导和 数学运算，这有点类似直接教我们如何去设计和制作一个工具，这个过程当然枯燥又难以理解。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我们这个课程是先引出问题，然后我们思考解决这个问题需要什么样的工具， 接下来我会教大家如何使用工具， 先用工具解决了实际问题， 然后在带大家去思考和理解为什么这个工具需要这样设计。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2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max = 650 min = 150 </a:t>
            </a:r>
          </a:p>
          <a:p>
            <a:pPr marL="0" indent="0">
              <a:buNone/>
            </a:pPr>
            <a:r>
              <a:rPr lang="en-US" altLang="zh-CN" dirty="0" smtClean="0"/>
              <a:t>max - min = 500</a:t>
            </a:r>
          </a:p>
          <a:p>
            <a:pPr marL="0" indent="0">
              <a:buNone/>
            </a:pPr>
            <a:r>
              <a:rPr lang="en-US" altLang="zh-CN" dirty="0" smtClean="0"/>
              <a:t>200-150 / 500 , 150-150/500, 650-150/500, 430-150/500</a:t>
            </a:r>
          </a:p>
          <a:p>
            <a:pPr marL="0" indent="0">
              <a:buNone/>
            </a:pPr>
            <a:r>
              <a:rPr lang="en-US" altLang="zh-CN" dirty="0" smtClean="0"/>
              <a:t>[0.1, 0, 1, 0.56]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44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分别对弹性归一化，对投放位置归一化，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向量的距离。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来分析最优的预测率。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8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06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我们知道了夹角，就可以用夹角来判断向量间的相似程度。而推荐系统的本质，就是来判断高维空间中的点的相似程度，即向量的相似程度，在这种情况下，我们就可以简单的由两个向量间的夹角，来判断是否相似，如果是锐角，则向量间有部分重合，就可以判断为相似。当为锐角时，点乘的值越大，则重合的分量越高，则两个向量越相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3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演示，矩阵不能相减，不会自动广播的情况。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00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11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</a:t>
            </a:r>
            <a:r>
              <a:rPr lang="en-US" altLang="zh-CN" dirty="0" smtClean="0"/>
              <a:t>axis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87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import numpy as np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data = np.array([</a:t>
            </a:r>
          </a:p>
          <a:p>
            <a:r>
              <a:rPr lang="en-US" altLang="zh-CN" dirty="0" smtClean="0"/>
              <a:t>    [1,2],</a:t>
            </a:r>
          </a:p>
          <a:p>
            <a:r>
              <a:rPr lang="en-US" altLang="zh-CN" dirty="0" smtClean="0"/>
              <a:t>    [3,4],</a:t>
            </a:r>
          </a:p>
          <a:p>
            <a:r>
              <a:rPr lang="en-US" altLang="zh-CN" dirty="0" smtClean="0"/>
              <a:t>    [5,6]</a:t>
            </a:r>
          </a:p>
          <a:p>
            <a:r>
              <a:rPr lang="en-US" altLang="zh-CN" dirty="0" smtClean="0"/>
              <a:t>])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 print(np.std(data[:,0]))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mean = (np.mean(data[:, 0]))</a:t>
            </a:r>
          </a:p>
          <a:p>
            <a:r>
              <a:rPr lang="en-US" altLang="zh-CN" dirty="0" smtClean="0"/>
              <a:t>std = np.std(data[:,0])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print((data[:, 0] - mean) / std)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2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本套高等数学的课程，不能帮助你通过大学高等数学考试，但是可以让你明白机器学习后面的数学原理和常见算法，懂得如何更算法工程师沟通，进而编写出来高质量的程序。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0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0FA0E-B902-4A15-BFF9-485FE70088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解决问题的步骤如图。 听起来有些抽象，我们一步一步的来完成。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0FA0E-B902-4A15-BFF9-485FE70088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85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80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通过模拟实验对比，预测的准确性。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76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逐条测试</a:t>
            </a:r>
            <a:r>
              <a:rPr lang="en-US" altLang="zh-CN" dirty="0" err="1" smtClean="0"/>
              <a:t>Testset</a:t>
            </a:r>
            <a:r>
              <a:rPr lang="zh-CN" altLang="en-US" dirty="0" smtClean="0"/>
              <a:t>的每一条记录，看是否能准确预测结果。最后统计预测的准确性。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0FA0E-B902-4A15-BFF9-485FE70088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10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 </a:t>
            </a:r>
            <a:r>
              <a:rPr lang="en-US" altLang="zh-CN" dirty="0" smtClean="0"/>
              <a:t>color2num(color):</a:t>
            </a:r>
            <a:br>
              <a:rPr lang="en-US" altLang="zh-CN" dirty="0" smtClean="0"/>
            </a:br>
            <a:r>
              <a:rPr lang="en-US" altLang="zh-CN" dirty="0" smtClean="0"/>
              <a:t>    dict = {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altLang="zh-CN" dirty="0" smtClean="0"/>
              <a:t>,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0.51</a:t>
            </a:r>
            <a:r>
              <a:rPr lang="en-US" altLang="zh-CN" dirty="0" smtClean="0"/>
              <a:t>,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0.52</a:t>
            </a:r>
            <a:r>
              <a:rPr lang="en-US" altLang="zh-CN" dirty="0" smtClean="0"/>
              <a:t>,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绿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0.53</a:t>
            </a:r>
            <a:r>
              <a:rPr lang="en-US" altLang="zh-CN" dirty="0" smtClean="0"/>
              <a:t>,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紫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0.54</a:t>
            </a:r>
            <a:r>
              <a:rPr lang="en-US" altLang="zh-CN" dirty="0" smtClean="0"/>
              <a:t>,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粉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0.55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dirty="0" smtClean="0"/>
              <a:t>dict[color]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data  = np.loadtxt(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"data1.csv"</a:t>
            </a:r>
            <a:r>
              <a:rPr lang="en-US" altLang="zh-CN" dirty="0" smtClean="0"/>
              <a:t>,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delimiter</a:t>
            </a:r>
            <a:r>
              <a:rPr lang="en-US" altLang="zh-CN" dirty="0" smtClean="0"/>
              <a:t>=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","</a:t>
            </a:r>
            <a:r>
              <a:rPr lang="en-US" altLang="zh-CN" dirty="0" smtClean="0"/>
              <a:t>,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converters</a:t>
            </a:r>
            <a:r>
              <a:rPr lang="en-US" altLang="zh-CN" dirty="0" smtClean="0"/>
              <a:t>={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 smtClean="0"/>
              <a:t>: color2num},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en-US" altLang="zh-CN" dirty="0" smtClean="0"/>
              <a:t>=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"gbk"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97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distance = 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n-US" altLang="zh-CN" dirty="0" smtClean="0"/>
              <a:t>(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 </a:t>
            </a:r>
            <a:r>
              <a:rPr lang="en-US" altLang="zh-CN" dirty="0" smtClean="0"/>
              <a:t>item: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</a:t>
            </a:r>
            <a:r>
              <a:rPr lang="en-US" altLang="zh-CN" dirty="0" smtClean="0"/>
              <a:t>(item-predictPoint), feature)))</a:t>
            </a:r>
            <a:br>
              <a:rPr lang="en-US" altLang="zh-CN" dirty="0" smtClean="0"/>
            </a:br>
            <a:r>
              <a:rPr lang="en-US" altLang="zh-CN" dirty="0" smtClean="0"/>
              <a:t>distance = 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n-US" altLang="zh-CN" dirty="0" smtClean="0"/>
              <a:t>(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 </a:t>
            </a:r>
            <a:r>
              <a:rPr lang="en-US" altLang="zh-CN" dirty="0" smtClean="0"/>
              <a:t>item: ((item[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 smtClean="0"/>
              <a:t>] - predictPoint) **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altLang="zh-CN" dirty="0" smtClean="0"/>
              <a:t>+ (item[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 smtClean="0"/>
              <a:t>] - ballcolor) **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 smtClean="0"/>
              <a:t>) **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en-US" altLang="zh-CN" dirty="0" smtClean="0"/>
              <a:t>, feature)))</a:t>
            </a:r>
            <a:br>
              <a:rPr lang="en-US" altLang="zh-CN" dirty="0" smtClean="0"/>
            </a:br>
            <a:r>
              <a:rPr lang="en-US" altLang="zh-CN" dirty="0" smtClean="0"/>
              <a:t>distance = 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n-US" altLang="zh-CN" dirty="0" smtClean="0"/>
              <a:t>(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 </a:t>
            </a:r>
            <a:r>
              <a:rPr lang="en-US" altLang="zh-CN" dirty="0" smtClean="0"/>
              <a:t>item: ((item[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 smtClean="0"/>
              <a:t>]/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 </a:t>
            </a:r>
            <a:r>
              <a:rPr lang="en-US" altLang="zh-CN" dirty="0" smtClean="0"/>
              <a:t>- predictPoint/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</a:t>
            </a:r>
            <a:r>
              <a:rPr lang="en-US" altLang="zh-CN" dirty="0" smtClean="0"/>
              <a:t>) **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altLang="zh-CN" dirty="0" smtClean="0"/>
              <a:t>+ ((item[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 smtClean="0"/>
              <a:t>]-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en-US" altLang="zh-CN" dirty="0" smtClean="0"/>
              <a:t>)/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 </a:t>
            </a:r>
            <a:r>
              <a:rPr lang="en-US" altLang="zh-CN" dirty="0" smtClean="0"/>
              <a:t>- (ballcolor-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en-US" altLang="zh-CN" dirty="0" smtClean="0"/>
              <a:t>)/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en-US" altLang="zh-CN" dirty="0" smtClean="0"/>
              <a:t>) **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 smtClean="0"/>
              <a:t>) **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en-US" altLang="zh-CN" dirty="0" smtClean="0"/>
              <a:t>, feature)))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F489-6154-41C6-B36C-F7E68F24CCE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88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带着问题学数学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31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582247" y="2195027"/>
            <a:ext cx="4296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618653" y="1122007"/>
            <a:ext cx="16538" cy="3601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32144" y="1383263"/>
            <a:ext cx="1364603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feature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61552" y="1383263"/>
            <a:ext cx="1364603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32144" y="2852837"/>
            <a:ext cx="1364603" cy="830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丢下去的位置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61552" y="2852836"/>
            <a:ext cx="1364603" cy="830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落入的篮筐编号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3177074" y="5152832"/>
            <a:ext cx="2708210" cy="177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72511" y="4998875"/>
            <a:ext cx="1364603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Feature</a:t>
            </a:r>
            <a:r>
              <a:rPr lang="zh-CN" altLang="en-US" dirty="0" smtClean="0"/>
              <a:t>变化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961552" y="1399592"/>
            <a:ext cx="1364603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25242" y="4998875"/>
            <a:ext cx="1364603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</a:t>
            </a:r>
            <a:r>
              <a:rPr lang="zh-CN" altLang="en-US" dirty="0" smtClean="0"/>
              <a:t>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6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0968"/>
            <a:ext cx="409575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</a:t>
            </a:r>
            <a:r>
              <a:rPr lang="zh-CN" altLang="en-US" dirty="0" smtClean="0"/>
              <a:t>考人类如何建立模型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预测班车到达时间， </a:t>
            </a:r>
            <a:r>
              <a:rPr lang="en-US" altLang="zh-CN" sz="2800" dirty="0"/>
              <a:t>7</a:t>
            </a:r>
            <a:r>
              <a:rPr lang="zh-CN" altLang="en-US" sz="2800" dirty="0"/>
              <a:t>点</a:t>
            </a:r>
            <a:r>
              <a:rPr lang="en-US" altLang="zh-CN" sz="2800" dirty="0"/>
              <a:t>30</a:t>
            </a:r>
            <a:r>
              <a:rPr lang="zh-CN" altLang="en-US" sz="2800" dirty="0"/>
              <a:t>出发 从</a:t>
            </a:r>
            <a:r>
              <a:rPr lang="en-US" altLang="zh-CN" sz="2800" dirty="0"/>
              <a:t>A---&gt;B, </a:t>
            </a:r>
            <a:r>
              <a:rPr lang="zh-CN" altLang="en-US" sz="2800" dirty="0"/>
              <a:t>预测到</a:t>
            </a:r>
            <a:r>
              <a:rPr lang="en-US" altLang="zh-CN" sz="2800" dirty="0"/>
              <a:t>B</a:t>
            </a:r>
            <a:r>
              <a:rPr lang="zh-CN" altLang="en-US" sz="2800" dirty="0"/>
              <a:t>地的时间。 第一次乘车，预测不太准， 但是随着你经验的增加，预测的会越来越准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4105647" cy="170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15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机器学习实际上包含很多种数学方法，利用统计学和概率论，信息论等知识，利用已知的数据，创建一种模型，最终利用这种模</a:t>
            </a:r>
            <a:r>
              <a:rPr lang="zh-CN" altLang="en-US" dirty="0" smtClean="0"/>
              <a:t>型进</a:t>
            </a:r>
            <a:r>
              <a:rPr lang="zh-CN" altLang="en-US" dirty="0"/>
              <a:t>行预测。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05064"/>
            <a:ext cx="66294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5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机器学习和高考学习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机器学习：用大量数据进行训练，获取到一个数据模型，预测就是应用训练的模型，来解决一个未知的问题。</a:t>
            </a:r>
            <a:endParaRPr lang="en-US" altLang="zh-CN" dirty="0" smtClean="0"/>
          </a:p>
          <a:p>
            <a:r>
              <a:rPr lang="zh-CN" altLang="en-US" dirty="0"/>
              <a:t>人学习：用大量模拟题作为数据进行训练，获得的模型就是解题的方法。高考就是应用你训练获取的模型，检测你的模型是不是可以解决未知的问题。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823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2" y="1183632"/>
            <a:ext cx="8819456" cy="496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Plinko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94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82" y="780241"/>
            <a:ext cx="4271582" cy="59531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676682" y="422695"/>
            <a:ext cx="4271582" cy="3575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213416" y="385807"/>
            <a:ext cx="410931" cy="43132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2676682" y="232914"/>
            <a:ext cx="804077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16625" y="241540"/>
            <a:ext cx="802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34503" y="54845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300px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6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积累经验（大量的实验）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</a:t>
            </a:r>
            <a:r>
              <a:rPr lang="zh-CN" altLang="en-US" dirty="0"/>
              <a:t>工试验（淘金云，亚马逊众包）</a:t>
            </a:r>
          </a:p>
          <a:p>
            <a:r>
              <a:rPr lang="zh-CN" altLang="en-US" dirty="0"/>
              <a:t>机器试验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02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机器学习入门经典模型：</a:t>
            </a:r>
            <a:r>
              <a:rPr lang="en-US" altLang="zh-CN" dirty="0"/>
              <a:t>KNN</a:t>
            </a:r>
            <a:r>
              <a:rPr lang="zh-CN" altLang="en-US" dirty="0"/>
              <a:t>模</a:t>
            </a:r>
            <a:r>
              <a:rPr lang="zh-CN" altLang="en-US" dirty="0" smtClean="0"/>
              <a:t>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74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人以类聚，物以群分</a:t>
                </a:r>
                <a:endParaRPr lang="en-US" altLang="zh-CN" dirty="0" smtClean="0"/>
              </a:p>
              <a:p>
                <a:r>
                  <a:rPr lang="zh-CN" altLang="en-US" dirty="0"/>
                  <a:t>与凤凰同飞必是俊</a:t>
                </a:r>
                <a:r>
                  <a:rPr lang="zh-CN" altLang="en-US" dirty="0" smtClean="0"/>
                  <a:t>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与</a:t>
                </a:r>
                <a:r>
                  <a:rPr lang="zh-CN" altLang="en-US" dirty="0"/>
                  <a:t>虎豹同行必是猛</a:t>
                </a:r>
                <a:r>
                  <a:rPr lang="zh-CN" altLang="en-US" dirty="0" smtClean="0"/>
                  <a:t>兽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你的工资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≈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6</a:t>
                </a:r>
                <a:r>
                  <a:rPr lang="zh-CN" altLang="en-US" dirty="0" smtClean="0"/>
                  <a:t>个好友的平均工资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64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277373" y="1000663"/>
            <a:ext cx="3668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70493" y="365834"/>
            <a:ext cx="84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投放位置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059393" y="365833"/>
            <a:ext cx="931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落入</a:t>
            </a:r>
            <a:endParaRPr lang="en-US" altLang="zh-CN" dirty="0" smtClean="0"/>
          </a:p>
          <a:p>
            <a:r>
              <a:rPr lang="zh-CN" altLang="en-US" dirty="0" smtClean="0"/>
              <a:t>篮筐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082451" y="517585"/>
            <a:ext cx="0" cy="5529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623509" y="1114410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298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62911" y="1114410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23509" y="1717622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299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162911" y="1717622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623509" y="2494000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296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162911" y="2494000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623509" y="3154558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162911" y="3154558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23509" y="3922309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162911" y="3922309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623509" y="4690060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304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162911" y="4690060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623509" y="5273145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296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62911" y="5273145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623509" y="4291641"/>
            <a:ext cx="10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303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5162911" y="4291641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3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引言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176463"/>
            <a:ext cx="73723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9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处丢下圆盘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掉进哪个筐？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4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0044" y="1047751"/>
            <a:ext cx="2100263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从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位置丢球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球会落在哪个筐呢？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07594" y="971551"/>
            <a:ext cx="3207544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在随机位置丢大量的球，记录落点数据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07593" y="2066926"/>
            <a:ext cx="3207544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计算这些丢球位置与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位置的距离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07593" y="3076576"/>
            <a:ext cx="3207544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按照</a:t>
            </a:r>
            <a:r>
              <a:rPr lang="zh-CN" altLang="en-US" smtClean="0"/>
              <a:t>距离</a:t>
            </a:r>
            <a:r>
              <a:rPr lang="en-US" altLang="zh-CN" smtClean="0"/>
              <a:t>300</a:t>
            </a:r>
            <a:r>
              <a:rPr lang="zh-CN" altLang="en-US" dirty="0" smtClean="0"/>
              <a:t>距离的值从小到大排序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07593" y="4086226"/>
            <a:ext cx="3207544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选取最顶部</a:t>
            </a:r>
            <a:r>
              <a:rPr lang="en-US" altLang="zh-CN" dirty="0" smtClean="0"/>
              <a:t>K</a:t>
            </a:r>
            <a:r>
              <a:rPr lang="zh-CN" altLang="en-US" dirty="0" smtClean="0"/>
              <a:t>条记录，看一下最大概率的篮子是哪个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04020" y="5095876"/>
            <a:ext cx="3207544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哪个篮子出现规律最大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最有可能落入哪个篮子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4" idx="3"/>
            <a:endCxn id="5" idx="1"/>
          </p:cNvCxnSpPr>
          <p:nvPr/>
        </p:nvCxnSpPr>
        <p:spPr>
          <a:xfrm flipV="1">
            <a:off x="2450306" y="1366838"/>
            <a:ext cx="1157288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下箭头 11"/>
          <p:cNvSpPr/>
          <p:nvPr/>
        </p:nvSpPr>
        <p:spPr>
          <a:xfrm>
            <a:off x="5207792" y="1762125"/>
            <a:ext cx="121446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5268515" y="2857501"/>
            <a:ext cx="117873" cy="21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5268515" y="3867151"/>
            <a:ext cx="117873" cy="21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5327451" y="4876801"/>
            <a:ext cx="108943" cy="21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1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7225" y="1323975"/>
            <a:ext cx="2178844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收集数据集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记录多次的实验数据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3736181" y="1171575"/>
            <a:ext cx="380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36206" y="8096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投放位置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72238" y="802243"/>
            <a:ext cx="119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落入篮筐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636419" y="714375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00525" y="134886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736556" y="134624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00525" y="180236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6556" y="179974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200525" y="22532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736556" y="225063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#3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200525" y="270414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275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36556" y="270152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525" y="315503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325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736556" y="31524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00525" y="355698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375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736556" y="355436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200525" y="395893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450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736556" y="395631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200525" y="435827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736556" y="435565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200525" y="475760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550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736556" y="475498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4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1323975"/>
            <a:ext cx="2296517" cy="112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计算投放位置与目标位置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300</a:t>
            </a:r>
            <a:r>
              <a:rPr lang="zh-CN" altLang="en-US" dirty="0" smtClean="0"/>
              <a:t>的差值（取绝对值）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3736181" y="1171575"/>
            <a:ext cx="380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36206" y="8096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投放位置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72238" y="802243"/>
            <a:ext cx="126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落入篮筐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379369" y="63781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00525" y="134886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736556" y="134624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00525" y="180236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6556" y="179974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200525" y="22532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736556" y="225063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#3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200525" y="270414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275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36556" y="270152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525" y="315503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325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736556" y="31524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00525" y="355698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375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736556" y="355436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200525" y="395893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450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736556" y="395631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200525" y="435827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736556" y="435565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200525" y="475760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550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736556" y="475498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4972050" y="63781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41626" y="756076"/>
            <a:ext cx="12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300</a:t>
            </a:r>
            <a:r>
              <a:rPr lang="zh-CN" altLang="en-US" dirty="0" smtClean="0"/>
              <a:t>距离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386388" y="136362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386388" y="181713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386388" y="226801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386388" y="2718907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386388" y="316979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386388" y="357174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75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386388" y="397370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50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386388" y="437303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00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386388" y="4772367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12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7225" y="1323975"/>
            <a:ext cx="2178844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按照距离从小到大排序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3736181" y="1171575"/>
            <a:ext cx="380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36206" y="8096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投放位置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72238" y="802243"/>
            <a:ext cx="14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落入篮筐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379369" y="63781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18372" y="441888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54403" y="4451977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096940" y="2937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632972" y="293537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100513" y="25357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636545" y="253317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#3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143375" y="136362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275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679406" y="136100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143375" y="181451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325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679406" y="181189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143375" y="21690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375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679406" y="216646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118372" y="328659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450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654403" y="328397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118372" y="368593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654403" y="36833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118372" y="408526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550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654403" y="408264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4972050" y="63781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76056" y="809625"/>
            <a:ext cx="130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300</a:t>
            </a:r>
            <a:r>
              <a:rPr lang="zh-CN" altLang="en-US" dirty="0" smtClean="0"/>
              <a:t>距离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304235" y="443364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282804" y="295275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286377" y="255055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329238" y="137838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314950" y="177997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329238" y="218384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75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304235" y="330136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50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304235" y="370069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00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304235" y="410002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8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7225" y="1323975"/>
            <a:ext cx="2178844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选一个</a:t>
            </a:r>
            <a:r>
              <a:rPr lang="en-US" altLang="zh-CN" dirty="0" smtClean="0"/>
              <a:t>K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3736181" y="1171575"/>
            <a:ext cx="380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36206" y="8096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投放位置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72238" y="802243"/>
            <a:ext cx="133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落入篮筐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379369" y="63781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18372" y="441888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54403" y="4451977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096940" y="2937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632972" y="293537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100513" y="25357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636545" y="253317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#3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143375" y="136362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275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679406" y="136100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143375" y="181451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325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679406" y="181189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143375" y="21690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375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679406" y="216646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#4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118372" y="328659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450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654403" y="328397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118372" y="368593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654403" y="36833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118372" y="408526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550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654403" y="408264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#5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4972050" y="63781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76056" y="809625"/>
            <a:ext cx="130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300</a:t>
            </a:r>
            <a:r>
              <a:rPr lang="zh-CN" altLang="en-US" dirty="0" smtClean="0"/>
              <a:t>距离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304235" y="443364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282804" y="295275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286377" y="255055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329238" y="137838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314950" y="177997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329238" y="218384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75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304235" y="330136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50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304235" y="370069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00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304235" y="410002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250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015163" y="1538287"/>
            <a:ext cx="350044" cy="795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75935" y="1727715"/>
            <a:ext cx="57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K=3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80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[</a:t>
            </a:r>
            <a:r>
              <a:rPr lang="en-US" altLang="zh-CN" dirty="0" smtClean="0"/>
              <a:t> </a:t>
            </a:r>
          </a:p>
          <a:p>
            <a:pPr marL="400050" lvl="1" indent="0">
              <a:buNone/>
            </a:pPr>
            <a:r>
              <a:rPr lang="en-US" altLang="zh-CN" dirty="0"/>
              <a:t>[</a:t>
            </a:r>
            <a:r>
              <a:rPr lang="en-US" altLang="zh-CN" dirty="0" smtClean="0"/>
              <a:t>154, </a:t>
            </a:r>
            <a:r>
              <a:rPr lang="en-US" altLang="zh-CN" dirty="0"/>
              <a:t>1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smtClean="0"/>
              <a:t>126, </a:t>
            </a:r>
            <a:r>
              <a:rPr lang="en-US" altLang="zh-CN" dirty="0"/>
              <a:t>2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[70, 2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[196, 2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[161, 2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[371, 4</a:t>
            </a:r>
            <a:r>
              <a:rPr lang="en-US" altLang="zh-CN" dirty="0" smtClean="0"/>
              <a:t>]</a:t>
            </a:r>
          </a:p>
          <a:p>
            <a:pPr marL="0" indent="0">
              <a:buNone/>
            </a:pPr>
            <a:r>
              <a:rPr lang="en-US" altLang="zh-CN" dirty="0" smtClean="0"/>
              <a:t>]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12542"/>
              </p:ext>
            </p:extLst>
          </p:nvPr>
        </p:nvGraphicFramePr>
        <p:xfrm>
          <a:off x="3563888" y="2564904"/>
          <a:ext cx="4424164" cy="21602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5579"/>
                <a:gridCol w="2248585"/>
              </a:tblGrid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50" u="none" strike="noStrike" dirty="0">
                          <a:effectLst/>
                        </a:rPr>
                        <a:t>投放位置</a:t>
                      </a:r>
                      <a:endParaRPr lang="zh-CN" alt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50" u="none" strike="noStrike">
                          <a:effectLst/>
                        </a:rPr>
                        <a:t>落入篮筐</a:t>
                      </a:r>
                      <a:endParaRPr lang="zh-CN" altLang="en-US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154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126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70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196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161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0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371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46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Numpy</a:t>
            </a:r>
            <a:r>
              <a:rPr lang="zh-CN" altLang="en-US" dirty="0" smtClean="0"/>
              <a:t>入门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Numpy</a:t>
            </a:r>
            <a:r>
              <a:rPr lang="zh-CN" altLang="en-US" dirty="0" smtClean="0"/>
              <a:t>是一个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的科学计算的库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import </a:t>
            </a:r>
            <a:r>
              <a:rPr lang="en-US" altLang="zh-CN" dirty="0"/>
              <a:t>numpy as np</a:t>
            </a:r>
          </a:p>
          <a:p>
            <a:pPr marL="0" indent="0">
              <a:buNone/>
            </a:pPr>
            <a:r>
              <a:rPr lang="en-US" altLang="zh-CN" dirty="0"/>
              <a:t>data = np.array([</a:t>
            </a:r>
          </a:p>
          <a:p>
            <a:pPr marL="0" indent="0">
              <a:buNone/>
            </a:pPr>
            <a:r>
              <a:rPr lang="en-US" altLang="zh-CN" dirty="0" smtClean="0"/>
              <a:t>	...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拆分数据两列 ，</a:t>
            </a:r>
            <a:r>
              <a:rPr lang="en-US" altLang="zh-CN" dirty="0" smtClean="0"/>
              <a:t>feature</a:t>
            </a:r>
            <a:r>
              <a:rPr lang="zh-CN" altLang="en-US" dirty="0"/>
              <a:t>和</a:t>
            </a:r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回顾</a:t>
            </a:r>
            <a:r>
              <a:rPr lang="en-US" altLang="zh-CN" sz="2400" dirty="0" smtClean="0"/>
              <a:t>python</a:t>
            </a:r>
            <a:r>
              <a:rPr lang="zh-CN" altLang="en-US" sz="2400" dirty="0"/>
              <a:t>的切片</a:t>
            </a:r>
            <a:r>
              <a:rPr lang="en-US" altLang="zh-CN" sz="2400" dirty="0"/>
              <a:t>,</a:t>
            </a:r>
            <a:r>
              <a:rPr lang="zh-CN" altLang="en-US" sz="2400" dirty="0"/>
              <a:t>一维数组的切片，二维数组的切片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data</a:t>
            </a:r>
            <a:r>
              <a:rPr lang="en-US" altLang="zh-CN" sz="2400" dirty="0"/>
              <a:t>[:,0]</a:t>
            </a:r>
          </a:p>
          <a:p>
            <a:pPr marL="0" indent="0">
              <a:buNone/>
            </a:pPr>
            <a:r>
              <a:rPr lang="en-US" altLang="zh-CN" sz="2400" dirty="0"/>
              <a:t>data[:,1]</a:t>
            </a:r>
          </a:p>
          <a:p>
            <a:pPr marL="0" indent="0">
              <a:buNone/>
            </a:pPr>
            <a:r>
              <a:rPr lang="en-US" altLang="zh-CN" sz="2400" dirty="0"/>
              <a:t>data[:,-1]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11855"/>
              </p:ext>
            </p:extLst>
          </p:nvPr>
        </p:nvGraphicFramePr>
        <p:xfrm>
          <a:off x="3059832" y="2628900"/>
          <a:ext cx="2458318" cy="2096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318"/>
              </a:tblGrid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 dirty="0">
                          <a:effectLst/>
                        </a:rPr>
                        <a:t>feature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154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126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70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196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161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371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64469"/>
              </p:ext>
            </p:extLst>
          </p:nvPr>
        </p:nvGraphicFramePr>
        <p:xfrm>
          <a:off x="6300192" y="2636910"/>
          <a:ext cx="2376264" cy="2088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264"/>
              </a:tblGrid>
              <a:tr h="298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 dirty="0">
                          <a:effectLst/>
                        </a:rPr>
                        <a:t>label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983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983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983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983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983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9831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31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设置预测</a:t>
            </a:r>
            <a:r>
              <a:rPr lang="zh-CN" altLang="en-US" dirty="0" smtClean="0"/>
              <a:t>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</a:t>
            </a:r>
            <a:r>
              <a:rPr lang="zh-CN" altLang="en-US" dirty="0"/>
              <a:t>算投放位置和预测点之间的距</a:t>
            </a:r>
            <a:r>
              <a:rPr lang="zh-CN" altLang="en-US" dirty="0" smtClean="0"/>
              <a:t>离</a:t>
            </a:r>
            <a:endParaRPr lang="en-US" altLang="zh-CN" dirty="0" smtClean="0"/>
          </a:p>
          <a:p>
            <a:r>
              <a:rPr lang="en-US" altLang="zh-CN" dirty="0"/>
              <a:t>map()</a:t>
            </a:r>
            <a:r>
              <a:rPr lang="zh-CN" altLang="en-US" dirty="0"/>
              <a:t>函数</a:t>
            </a:r>
          </a:p>
          <a:p>
            <a:r>
              <a:rPr lang="en-US" altLang="zh-CN" dirty="0"/>
              <a:t>map()</a:t>
            </a:r>
            <a:r>
              <a:rPr lang="zh-CN" altLang="en-US" dirty="0"/>
              <a:t>是 </a:t>
            </a:r>
            <a:r>
              <a:rPr lang="en-US" altLang="zh-CN" dirty="0"/>
              <a:t>Python </a:t>
            </a:r>
            <a:r>
              <a:rPr lang="zh-CN" altLang="en-US" dirty="0"/>
              <a:t>内置的高阶函数，它接收一个函数 </a:t>
            </a:r>
            <a:r>
              <a:rPr lang="en-US" altLang="zh-CN" dirty="0"/>
              <a:t>f </a:t>
            </a:r>
            <a:r>
              <a:rPr lang="zh-CN" altLang="en-US" dirty="0"/>
              <a:t>和一个 </a:t>
            </a:r>
            <a:r>
              <a:rPr lang="en-US" altLang="zh-CN" dirty="0"/>
              <a:t>list</a:t>
            </a:r>
            <a:r>
              <a:rPr lang="zh-CN" altLang="en-US" dirty="0"/>
              <a:t>，并通过把函数 </a:t>
            </a:r>
            <a:r>
              <a:rPr lang="en-US" altLang="zh-CN" dirty="0"/>
              <a:t>f </a:t>
            </a:r>
            <a:r>
              <a:rPr lang="zh-CN" altLang="en-US" dirty="0"/>
              <a:t>依次作用在 </a:t>
            </a:r>
            <a:r>
              <a:rPr lang="en-US" altLang="zh-CN" dirty="0"/>
              <a:t>list </a:t>
            </a:r>
            <a:r>
              <a:rPr lang="zh-CN" altLang="en-US" dirty="0"/>
              <a:t>的每个元素上，得到一个新的 </a:t>
            </a:r>
            <a:r>
              <a:rPr lang="en-US" altLang="zh-CN" dirty="0"/>
              <a:t>list </a:t>
            </a:r>
            <a:r>
              <a:rPr lang="zh-CN" altLang="en-US" dirty="0"/>
              <a:t>并返回。</a:t>
            </a:r>
          </a:p>
        </p:txBody>
      </p:sp>
      <p:sp>
        <p:nvSpPr>
          <p:cNvPr id="4" name="椭圆 3"/>
          <p:cNvSpPr/>
          <p:nvPr/>
        </p:nvSpPr>
        <p:spPr>
          <a:xfrm>
            <a:off x="4283968" y="4293096"/>
            <a:ext cx="936104" cy="24482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Map</a:t>
            </a:r>
          </a:p>
          <a:p>
            <a:pPr algn="ctr"/>
            <a:r>
              <a:rPr lang="zh-CN" altLang="en-US" sz="1100" dirty="0"/>
              <a:t>通</a:t>
            </a:r>
            <a:r>
              <a:rPr lang="zh-CN" altLang="en-US" sz="1100" dirty="0" smtClean="0"/>
              <a:t>过</a:t>
            </a:r>
            <a:endParaRPr lang="en-US" altLang="zh-CN" sz="1100" dirty="0" smtClean="0"/>
          </a:p>
          <a:p>
            <a:pPr algn="ctr"/>
            <a:r>
              <a:rPr lang="en-US" altLang="zh-CN" sz="1100" dirty="0" smtClean="0"/>
              <a:t>Lambda</a:t>
            </a:r>
            <a:r>
              <a:rPr lang="zh-CN" altLang="en-US" sz="1100" dirty="0" smtClean="0"/>
              <a:t>表达式</a:t>
            </a:r>
            <a:endParaRPr lang="zh-CN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2483768" y="5157192"/>
            <a:ext cx="8640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list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56176" y="5157192"/>
            <a:ext cx="8640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newlist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  <a:endCxn id="4" idx="2"/>
          </p:cNvCxnSpPr>
          <p:nvPr/>
        </p:nvCxnSpPr>
        <p:spPr>
          <a:xfrm>
            <a:off x="3347864" y="5517232"/>
            <a:ext cx="93610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6"/>
            <a:endCxn id="6" idx="1"/>
          </p:cNvCxnSpPr>
          <p:nvPr/>
        </p:nvCxnSpPr>
        <p:spPr>
          <a:xfrm>
            <a:off x="5220072" y="5517232"/>
            <a:ext cx="93610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63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学习的注意事项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试着去理解原理，理解数学背后的原理，我们是为了解决实际问题，才使用的数学</a:t>
            </a:r>
          </a:p>
          <a:p>
            <a:r>
              <a:rPr lang="zh-CN" altLang="en-US" dirty="0"/>
              <a:t>避免抽象数学和理论数学。对于数学公式，用实际案例去理解计算过程（算法工程师，软件工程师）</a:t>
            </a:r>
          </a:p>
          <a:p>
            <a:r>
              <a:rPr lang="zh-CN" altLang="en-US" dirty="0"/>
              <a:t>不</a:t>
            </a:r>
            <a:r>
              <a:rPr lang="zh-CN" altLang="en-US" dirty="0" smtClean="0"/>
              <a:t>对公</a:t>
            </a:r>
            <a:r>
              <a:rPr lang="zh-CN" altLang="en-US" dirty="0"/>
              <a:t>式进</a:t>
            </a:r>
            <a:r>
              <a:rPr lang="zh-CN" altLang="en-US" dirty="0" smtClean="0"/>
              <a:t>行数学证</a:t>
            </a:r>
            <a:r>
              <a:rPr lang="zh-CN" altLang="en-US" dirty="0"/>
              <a:t>明，靠编写程</a:t>
            </a:r>
            <a:r>
              <a:rPr lang="zh-CN" altLang="en-US" dirty="0" smtClean="0"/>
              <a:t>序直接验证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26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代码实操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predictPoint = 200 </a:t>
            </a:r>
            <a:endParaRPr lang="en-US" altLang="zh-CN" sz="2800" dirty="0" smtClean="0"/>
          </a:p>
          <a:p>
            <a:r>
              <a:rPr lang="en-US" altLang="zh-CN" sz="2800" dirty="0" smtClean="0"/>
              <a:t>lamdba</a:t>
            </a:r>
            <a:r>
              <a:rPr lang="zh-CN" altLang="en-US" sz="2800" dirty="0"/>
              <a:t>表达式 冒号前</a:t>
            </a:r>
            <a:r>
              <a:rPr lang="en-US" altLang="zh-CN" sz="2800" dirty="0"/>
              <a:t>,</a:t>
            </a:r>
            <a:r>
              <a:rPr lang="zh-CN" altLang="en-US" sz="2800" dirty="0"/>
              <a:t>参数，冒号后返回值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 smtClean="0"/>
              <a:t> </a:t>
            </a:r>
            <a:r>
              <a:rPr lang="en-US" altLang="zh-CN" sz="2800" dirty="0"/>
              <a:t>map</a:t>
            </a:r>
            <a:r>
              <a:rPr lang="zh-CN" altLang="en-US" sz="2800" dirty="0"/>
              <a:t>转化完毕后，需要用</a:t>
            </a:r>
            <a:r>
              <a:rPr lang="en-US" altLang="zh-CN" sz="2800" dirty="0"/>
              <a:t>list</a:t>
            </a:r>
            <a:r>
              <a:rPr lang="zh-CN" altLang="en-US" sz="2800" dirty="0"/>
              <a:t>转化成数组 </a:t>
            </a:r>
            <a:endParaRPr lang="en-US" altLang="zh-CN" sz="2800" dirty="0" smtClean="0"/>
          </a:p>
          <a:p>
            <a:r>
              <a:rPr lang="en-US" altLang="zh-CN" sz="2800" dirty="0"/>
              <a:t>d</a:t>
            </a:r>
            <a:r>
              <a:rPr lang="en-US" altLang="zh-CN" sz="2800" dirty="0" smtClean="0"/>
              <a:t>istance = (list(map(lambda </a:t>
            </a:r>
            <a:r>
              <a:rPr lang="en-US" altLang="zh-CN" sz="2800" dirty="0"/>
              <a:t>point: abs(point - predictPoint), data[:, 0])))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34246"/>
              </p:ext>
            </p:extLst>
          </p:nvPr>
        </p:nvGraphicFramePr>
        <p:xfrm>
          <a:off x="1547664" y="4509120"/>
          <a:ext cx="5283200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2300"/>
                <a:gridCol w="1955800"/>
                <a:gridCol w="1435100"/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>
                          <a:effectLst/>
                        </a:rPr>
                        <a:t>feature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>
                          <a:effectLst/>
                        </a:rPr>
                        <a:t>label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>
                          <a:effectLst/>
                        </a:rPr>
                        <a:t>distance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154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46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126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2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74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70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2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130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196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2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161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2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39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371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171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7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np.sort</a:t>
            </a:r>
            <a:r>
              <a:rPr lang="zh-CN" altLang="en-US" dirty="0"/>
              <a:t>和</a:t>
            </a:r>
            <a:r>
              <a:rPr lang="en-US" altLang="zh-CN" dirty="0"/>
              <a:t>np.argsort </a:t>
            </a:r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endParaRPr lang="en-US" altLang="zh-CN" dirty="0" smtClean="0"/>
          </a:p>
          <a:p>
            <a:r>
              <a:rPr lang="en-US" altLang="zh-CN" dirty="0" smtClean="0"/>
              <a:t>np.sort</a:t>
            </a:r>
            <a:r>
              <a:rPr lang="zh-CN" altLang="en-US" dirty="0"/>
              <a:t>是把集合直接排序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np.argsort</a:t>
            </a:r>
            <a:r>
              <a:rPr lang="zh-CN" altLang="en-US" dirty="0"/>
              <a:t>是把集合元素按照下标，或者位置去排</a:t>
            </a:r>
            <a:r>
              <a:rPr lang="zh-CN" altLang="en-US" dirty="0" smtClean="0"/>
              <a:t>序，得到</a:t>
            </a:r>
            <a:r>
              <a:rPr lang="en-US" altLang="zh-CN" dirty="0"/>
              <a:t>sortindex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552722"/>
              </p:ext>
            </p:extLst>
          </p:nvPr>
        </p:nvGraphicFramePr>
        <p:xfrm>
          <a:off x="971600" y="4365104"/>
          <a:ext cx="6413500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1364"/>
                <a:gridCol w="1954832"/>
                <a:gridCol w="1434390"/>
                <a:gridCol w="1132914"/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 dirty="0">
                          <a:effectLst/>
                        </a:rPr>
                        <a:t>feature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 dirty="0">
                          <a:effectLst/>
                        </a:rPr>
                        <a:t>label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>
                          <a:effectLst/>
                        </a:rPr>
                        <a:t>distance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u="none" strike="noStrike" dirty="0">
                          <a:effectLst/>
                        </a:rPr>
                        <a:t>sortindex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154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1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46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3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126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2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74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4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70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2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130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0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196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2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4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161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2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39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2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371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4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>
                          <a:effectLst/>
                        </a:rPr>
                        <a:t>171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50" u="none" strike="noStrike" dirty="0">
                          <a:effectLst/>
                        </a:rPr>
                        <a:t>5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836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collection</a:t>
            </a:r>
            <a:r>
              <a:rPr lang="zh-CN" altLang="en-US" dirty="0"/>
              <a:t>的</a:t>
            </a:r>
            <a:r>
              <a:rPr lang="en-US" altLang="zh-CN" dirty="0"/>
              <a:t>Counter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import collections as c</a:t>
            </a:r>
          </a:p>
          <a:p>
            <a:pPr marL="0" indent="0">
              <a:buNone/>
            </a:pPr>
            <a:r>
              <a:rPr lang="en-US" altLang="zh-CN" dirty="0"/>
              <a:t>print(Counter(a).</a:t>
            </a:r>
            <a:r>
              <a:rPr lang="en-US" altLang="zh-CN" dirty="0" smtClean="0"/>
              <a:t>most_common(1))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寻找集合</a:t>
            </a:r>
            <a:r>
              <a:rPr lang="en-US" altLang="zh-CN" dirty="0"/>
              <a:t>[2 2 1 2 2 4]</a:t>
            </a:r>
            <a:r>
              <a:rPr lang="zh-CN" altLang="en-US" dirty="0" smtClean="0"/>
              <a:t>中出现次数最多的篮筐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626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选取</a:t>
            </a:r>
            <a:r>
              <a:rPr lang="en-US" altLang="zh-CN" dirty="0"/>
              <a:t>predictionLabels</a:t>
            </a:r>
            <a:r>
              <a:rPr lang="zh-CN" altLang="en-US" dirty="0"/>
              <a:t>的</a:t>
            </a:r>
            <a:r>
              <a:rPr lang="en-US" altLang="zh-CN" dirty="0"/>
              <a:t>topK </a:t>
            </a:r>
            <a:r>
              <a:rPr lang="zh-CN" altLang="en-US" dirty="0"/>
              <a:t>，假设</a:t>
            </a:r>
            <a:r>
              <a:rPr lang="en-US" altLang="zh-CN" dirty="0"/>
              <a:t>K=3</a:t>
            </a:r>
          </a:p>
          <a:p>
            <a:pPr marL="0" indent="0">
              <a:buNone/>
            </a:pPr>
            <a:r>
              <a:rPr lang="en-US" altLang="zh-CN" dirty="0"/>
              <a:t>print(c.Counter(predictionLabels[0:3]).most_common(1)[0][0])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525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重</a:t>
            </a:r>
            <a:r>
              <a:rPr lang="zh-CN" altLang="en-US" dirty="0"/>
              <a:t>新封装函数 </a:t>
            </a:r>
            <a:endParaRPr lang="en-US" altLang="zh-CN" dirty="0" smtClean="0"/>
          </a:p>
          <a:p>
            <a:r>
              <a:rPr lang="zh-CN" altLang="en-US" dirty="0" smtClean="0"/>
              <a:t>提</a:t>
            </a:r>
            <a:r>
              <a:rPr lang="zh-CN" altLang="en-US" dirty="0"/>
              <a:t>取变</a:t>
            </a:r>
            <a:r>
              <a:rPr lang="zh-CN" altLang="en-US" dirty="0" smtClean="0"/>
              <a:t>量</a:t>
            </a:r>
            <a:r>
              <a:rPr lang="en-US" altLang="zh-CN" dirty="0" smtClean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predictionPoint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label</a:t>
            </a:r>
            <a:endParaRPr lang="en-US" altLang="zh-CN" dirty="0"/>
          </a:p>
          <a:p>
            <a:r>
              <a:rPr lang="zh-CN" altLang="en-US" dirty="0" smtClean="0"/>
              <a:t>使</a:t>
            </a:r>
            <a:r>
              <a:rPr lang="zh-CN" altLang="en-US" dirty="0"/>
              <a:t>用真实的数据集 </a:t>
            </a:r>
            <a:r>
              <a:rPr lang="en-US" altLang="zh-CN" dirty="0" smtClean="0"/>
              <a:t>data0.csv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335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</a:t>
            </a:r>
            <a:r>
              <a:rPr lang="en-US" altLang="zh-CN" dirty="0" smtClean="0"/>
              <a:t>200</a:t>
            </a:r>
            <a:r>
              <a:rPr lang="zh-CN" altLang="en-US" dirty="0" smtClean="0"/>
              <a:t>，落入位置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402"/>
            <a:ext cx="4178027" cy="544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96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预</a:t>
            </a:r>
            <a:r>
              <a:rPr lang="zh-CN" altLang="en-US" dirty="0"/>
              <a:t>测并不是特别准确的解决方案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06" y="1257300"/>
            <a:ext cx="71151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7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如何评判参数的好坏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什么是好的参数</a:t>
            </a:r>
          </a:p>
          <a:p>
            <a:r>
              <a:rPr lang="zh-CN" altLang="en-US" dirty="0"/>
              <a:t>什么是坏的参数</a:t>
            </a:r>
          </a:p>
          <a:p>
            <a:r>
              <a:rPr lang="zh-CN" altLang="en-US" dirty="0"/>
              <a:t>评价标准是什么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61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重新优化数据集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testData</a:t>
            </a:r>
            <a:r>
              <a:rPr lang="en-US" altLang="zh-CN" dirty="0" smtClean="0"/>
              <a:t> </a:t>
            </a:r>
            <a:r>
              <a:rPr lang="zh-CN" altLang="en-US" dirty="0" smtClean="0"/>
              <a:t>测试数据集</a:t>
            </a:r>
            <a:endParaRPr lang="en-US" altLang="zh-CN" dirty="0" smtClean="0"/>
          </a:p>
          <a:p>
            <a:r>
              <a:rPr lang="en-US" altLang="zh-CN" dirty="0" err="1" smtClean="0"/>
              <a:t>trainDate</a:t>
            </a:r>
            <a:r>
              <a:rPr lang="en-US" altLang="zh-CN" dirty="0" smtClean="0"/>
              <a:t> </a:t>
            </a:r>
            <a:r>
              <a:rPr lang="zh-CN" altLang="en-US" dirty="0" smtClean="0"/>
              <a:t>训练数据集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8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0181" y="971551"/>
            <a:ext cx="2586038" cy="2524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训练集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0650" y="971550"/>
            <a:ext cx="2586038" cy="2524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测试集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78932" y="4857750"/>
            <a:ext cx="3879056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用训练数据得到的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，带入测试数据中计算准确率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3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plinko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12" y="1772816"/>
            <a:ext cx="55340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491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28663"/>
            <a:ext cx="74390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371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en-US" altLang="zh-CN" dirty="0"/>
              <a:t>K</a:t>
            </a:r>
            <a:r>
              <a:rPr lang="zh-CN" altLang="en-US" dirty="0"/>
              <a:t>的值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分别</a:t>
            </a:r>
            <a:r>
              <a:rPr lang="zh-CN" altLang="en-US" dirty="0" smtClean="0"/>
              <a:t>计</a:t>
            </a:r>
            <a:r>
              <a:rPr lang="zh-CN" altLang="en-US" dirty="0"/>
              <a:t>算每个</a:t>
            </a:r>
            <a:r>
              <a:rPr lang="en-US" altLang="zh-CN" dirty="0"/>
              <a:t>k</a:t>
            </a:r>
            <a:r>
              <a:rPr lang="zh-CN" altLang="en-US" dirty="0"/>
              <a:t>的准确率，百分比</a:t>
            </a:r>
          </a:p>
          <a:p>
            <a:r>
              <a:rPr lang="zh-CN" altLang="en-US" dirty="0"/>
              <a:t>看哪个</a:t>
            </a:r>
            <a:r>
              <a:rPr lang="en-US" altLang="zh-CN" dirty="0"/>
              <a:t>k</a:t>
            </a:r>
            <a:r>
              <a:rPr lang="zh-CN" altLang="en-US" dirty="0"/>
              <a:t>值的精确度最高。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555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增加新的变</a:t>
            </a:r>
            <a:r>
              <a:rPr lang="zh-CN" altLang="en-US" dirty="0" smtClean="0"/>
              <a:t>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729250"/>
              </p:ext>
            </p:extLst>
          </p:nvPr>
        </p:nvGraphicFramePr>
        <p:xfrm>
          <a:off x="683568" y="1772816"/>
          <a:ext cx="7620000" cy="2720340"/>
        </p:xfrm>
        <a:graphic>
          <a:graphicData uri="http://schemas.openxmlformats.org/drawingml/2006/table">
            <a:tbl>
              <a:tblPr/>
              <a:tblGrid>
                <a:gridCol w="3810000"/>
                <a:gridCol w="381000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effectLst/>
                        </a:rPr>
                        <a:t>球的颜色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effectLst/>
                        </a:rPr>
                        <a:t>弹性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红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effectLst/>
                        </a:rPr>
                        <a:t>0.50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黄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effectLst/>
                        </a:rPr>
                        <a:t>0.51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蓝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effectLst/>
                        </a:rPr>
                        <a:t>0.52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绿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effectLst/>
                        </a:rPr>
                        <a:t>0.53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紫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effectLst/>
                        </a:rPr>
                        <a:t>0.54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粉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effectLst/>
                        </a:rPr>
                        <a:t>0.55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055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读取</a:t>
            </a:r>
            <a:r>
              <a:rPr lang="en-US" altLang="zh-CN" dirty="0"/>
              <a:t>csv</a:t>
            </a:r>
            <a:r>
              <a:rPr lang="zh-CN" altLang="en-US" dirty="0"/>
              <a:t>文件，加载对应信息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def gettype(str):</a:t>
            </a:r>
          </a:p>
          <a:p>
            <a:pPr marL="0" indent="0">
              <a:buNone/>
            </a:pPr>
            <a:r>
              <a:rPr lang="en-US" altLang="zh-CN" sz="2000" dirty="0"/>
              <a:t>    dic ={"</a:t>
            </a:r>
            <a:r>
              <a:rPr lang="zh-CN" altLang="en-US" sz="2000" dirty="0"/>
              <a:t>红</a:t>
            </a:r>
            <a:r>
              <a:rPr lang="en-US" altLang="zh-CN" sz="2000" dirty="0"/>
              <a:t>":0.50,"</a:t>
            </a:r>
            <a:r>
              <a:rPr lang="zh-CN" altLang="en-US" sz="2000" dirty="0"/>
              <a:t>黄</a:t>
            </a:r>
            <a:r>
              <a:rPr lang="en-US" altLang="zh-CN" sz="2000" dirty="0"/>
              <a:t>":0.51,"</a:t>
            </a:r>
            <a:r>
              <a:rPr lang="zh-CN" altLang="en-US" sz="2000" dirty="0"/>
              <a:t>蓝</a:t>
            </a:r>
            <a:r>
              <a:rPr lang="en-US" altLang="zh-CN" sz="2000" dirty="0"/>
              <a:t>":0.52,"</a:t>
            </a:r>
            <a:r>
              <a:rPr lang="zh-CN" altLang="en-US" sz="2000" dirty="0"/>
              <a:t>绿</a:t>
            </a:r>
            <a:r>
              <a:rPr lang="en-US" altLang="zh-CN" sz="2000" dirty="0"/>
              <a:t>":0.53,"</a:t>
            </a:r>
            <a:r>
              <a:rPr lang="zh-CN" altLang="en-US" sz="2000" dirty="0"/>
              <a:t>紫</a:t>
            </a:r>
            <a:r>
              <a:rPr lang="en-US" altLang="zh-CN" sz="2000" dirty="0"/>
              <a:t>":0.54,"</a:t>
            </a:r>
            <a:r>
              <a:rPr lang="zh-CN" altLang="en-US" sz="2000" dirty="0"/>
              <a:t>灰</a:t>
            </a:r>
            <a:r>
              <a:rPr lang="en-US" altLang="zh-CN" sz="2000" dirty="0"/>
              <a:t>":0.55}</a:t>
            </a:r>
          </a:p>
          <a:p>
            <a:pPr marL="0" indent="0">
              <a:buNone/>
            </a:pPr>
            <a:r>
              <a:rPr lang="en-US" altLang="zh-CN" sz="2000" dirty="0"/>
              <a:t>    return dic[str]</a:t>
            </a:r>
          </a:p>
          <a:p>
            <a:pPr marL="0" indent="0">
              <a:buNone/>
            </a:pPr>
            <a:r>
              <a:rPr lang="en-US" altLang="zh-CN" sz="2000" dirty="0"/>
              <a:t>if __name__ == '__main__':</a:t>
            </a:r>
          </a:p>
          <a:p>
            <a:pPr marL="0" indent="0">
              <a:buNone/>
            </a:pPr>
            <a:r>
              <a:rPr lang="en-US" altLang="zh-CN" sz="2000" dirty="0"/>
              <a:t>    data = np.loadtxt("tzjl.csv",delimiter=",",dtype=float,usecols=[0,1,2],skiprows=1,converters={1:gettype},encoding="gbk")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3594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</a:t>
            </a:r>
            <a:r>
              <a:rPr lang="zh-CN" altLang="en-US" dirty="0" smtClean="0"/>
              <a:t>间和维度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维空间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252663"/>
            <a:ext cx="75438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274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</a:t>
            </a:r>
            <a:r>
              <a:rPr lang="zh-CN" altLang="en-US" dirty="0" smtClean="0"/>
              <a:t>间和维度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二维空间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2276872"/>
            <a:ext cx="757237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64704"/>
            <a:ext cx="26479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296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</a:t>
            </a:r>
            <a:r>
              <a:rPr lang="zh-CN" altLang="en-US" dirty="0" smtClean="0"/>
              <a:t>间和维度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维空间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204864"/>
            <a:ext cx="76009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64704"/>
            <a:ext cx="22383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77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两点</a:t>
            </a:r>
            <a:r>
              <a:rPr lang="zh-CN" altLang="en-US" dirty="0" smtClean="0"/>
              <a:t>距离的计算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/>
              <a:t>维空间中两个点之间的距</a:t>
            </a:r>
            <a:r>
              <a:rPr lang="zh-CN" altLang="en-US" dirty="0" smtClean="0"/>
              <a:t>离</a:t>
            </a:r>
            <a:endParaRPr lang="en-US" altLang="zh-CN" dirty="0" smtClean="0"/>
          </a:p>
          <a:p>
            <a:r>
              <a:rPr lang="en-US" altLang="zh-CN" dirty="0" smtClean="0"/>
              <a:t>position1</a:t>
            </a:r>
            <a:r>
              <a:rPr lang="zh-CN" altLang="en-US" dirty="0"/>
              <a:t>（</a:t>
            </a:r>
            <a:r>
              <a:rPr lang="en-US" altLang="zh-CN" dirty="0"/>
              <a:t>x1</a:t>
            </a:r>
            <a:r>
              <a:rPr lang="zh-CN" altLang="en-US" dirty="0"/>
              <a:t>，</a:t>
            </a:r>
            <a:r>
              <a:rPr lang="en-US" altLang="zh-CN" dirty="0"/>
              <a:t>x2</a:t>
            </a:r>
            <a:r>
              <a:rPr lang="zh-CN" altLang="en-US" dirty="0"/>
              <a:t>，</a:t>
            </a:r>
            <a:r>
              <a:rPr lang="en-US" altLang="zh-CN" dirty="0"/>
              <a:t>...</a:t>
            </a:r>
            <a:r>
              <a:rPr lang="zh-CN" altLang="en-US" dirty="0"/>
              <a:t>，</a:t>
            </a:r>
            <a:r>
              <a:rPr lang="en-US" altLang="zh-CN" dirty="0"/>
              <a:t>xn</a:t>
            </a:r>
            <a:r>
              <a:rPr lang="zh-CN" altLang="en-US" dirty="0"/>
              <a:t>） </a:t>
            </a:r>
            <a:endParaRPr lang="en-US" altLang="zh-CN" dirty="0" smtClean="0"/>
          </a:p>
          <a:p>
            <a:r>
              <a:rPr lang="en-US" altLang="zh-CN" dirty="0" smtClean="0"/>
              <a:t>position2</a:t>
            </a:r>
            <a:r>
              <a:rPr lang="zh-CN" altLang="en-US" dirty="0"/>
              <a:t>（</a:t>
            </a:r>
            <a:r>
              <a:rPr lang="en-US" altLang="zh-CN" dirty="0"/>
              <a:t>y1</a:t>
            </a:r>
            <a:r>
              <a:rPr lang="zh-CN" altLang="en-US" dirty="0"/>
              <a:t>，</a:t>
            </a:r>
            <a:r>
              <a:rPr lang="en-US" altLang="zh-CN" dirty="0"/>
              <a:t>y2</a:t>
            </a:r>
            <a:r>
              <a:rPr lang="zh-CN" altLang="en-US" dirty="0"/>
              <a:t>，</a:t>
            </a:r>
            <a:r>
              <a:rPr lang="en-US" altLang="zh-CN" dirty="0"/>
              <a:t>...</a:t>
            </a:r>
            <a:r>
              <a:rPr lang="zh-CN" altLang="en-US" dirty="0"/>
              <a:t>，</a:t>
            </a:r>
            <a:r>
              <a:rPr lang="en-US" altLang="zh-CN" dirty="0"/>
              <a:t>yn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311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欧式距离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771650"/>
            <a:ext cx="77247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697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实验引入颜色因素后精度变化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看看预测数据集的准确率</a:t>
            </a:r>
          </a:p>
        </p:txBody>
      </p:sp>
    </p:spTree>
    <p:extLst>
      <p:ext uri="{BB962C8B-B14F-4D97-AF65-F5344CB8AC3E}">
        <p14:creationId xmlns:p14="http://schemas.microsoft.com/office/powerpoint/2010/main" val="8586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开发智能机器人，投掷圆球赢得大奖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558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关于精度需要考虑的因素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600200"/>
            <a:ext cx="72675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467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关于精度需要考虑的因素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8750"/>
            <a:ext cx="74676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801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数据整形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8676456" cy="2669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637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</a:t>
            </a:r>
            <a:r>
              <a:rPr lang="zh-CN" altLang="en-US" dirty="0"/>
              <a:t>归一化算法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归一化算法，让集合里面的数据出现在 </a:t>
                </a:r>
                <a:r>
                  <a:rPr lang="en-US" altLang="zh-CN" dirty="0"/>
                  <a:t>0-1 </a:t>
                </a:r>
                <a:r>
                  <a:rPr lang="zh-CN" altLang="en-US" dirty="0"/>
                  <a:t>之</a:t>
                </a:r>
                <a:r>
                  <a:rPr lang="zh-CN" altLang="en-US" dirty="0" smtClean="0"/>
                  <a:t>间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/>
                          </a:rPr>
                          <m:t>norm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  </m:t>
                    </m:r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/>
                              </a:rPr>
                              <m:t>min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/>
                              </a:rPr>
                              <m:t>max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/>
                              </a:rPr>
                              <m:t>min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举例说明：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[</a:t>
                </a:r>
                <a:r>
                  <a:rPr lang="en-US" altLang="zh-CN" dirty="0" smtClean="0"/>
                  <a:t>200,150,650,430]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[0.1 , 0,1,0.56]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2426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129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归一化与标准欧式距离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282158" cy="483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65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KNN</a:t>
            </a:r>
            <a:r>
              <a:rPr lang="zh-CN" altLang="en-US" dirty="0"/>
              <a:t>特征选择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物以类聚，人以群分， </a:t>
            </a:r>
            <a:r>
              <a:rPr lang="en-US" altLang="zh-CN" dirty="0"/>
              <a:t>knn</a:t>
            </a:r>
            <a:r>
              <a:rPr lang="zh-CN" altLang="en-US" dirty="0"/>
              <a:t>实际上是统计学的聚类算法。 那么每一个</a:t>
            </a:r>
            <a:r>
              <a:rPr lang="en-US" altLang="zh-CN" dirty="0"/>
              <a:t>knn</a:t>
            </a:r>
            <a:r>
              <a:rPr lang="zh-CN" altLang="en-US" dirty="0"/>
              <a:t>的特性和结果之间应该可以有对应关系，可以聚类的。</a:t>
            </a:r>
          </a:p>
          <a:p>
            <a:r>
              <a:rPr lang="zh-CN" altLang="en-US" dirty="0"/>
              <a:t>例如： 投放位置的变化</a:t>
            </a:r>
            <a:r>
              <a:rPr lang="en-US" altLang="zh-CN" dirty="0"/>
              <a:t>--- &gt;</a:t>
            </a:r>
            <a:r>
              <a:rPr lang="zh-CN" altLang="en-US" dirty="0"/>
              <a:t>显著影响掉落的位置</a:t>
            </a:r>
          </a:p>
          <a:p>
            <a:r>
              <a:rPr lang="zh-CN" altLang="en-US" dirty="0" smtClean="0"/>
              <a:t>思考：球的大小可以当做</a:t>
            </a:r>
            <a:r>
              <a:rPr lang="en-US" altLang="zh-CN" dirty="0" smtClean="0"/>
              <a:t>knn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740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线性代数，向量</a:t>
            </a:r>
            <a:endParaRPr lang="en-US" altLang="zh-CN" dirty="0" smtClean="0"/>
          </a:p>
          <a:p>
            <a:r>
              <a:rPr lang="zh-CN" altLang="en-US" dirty="0"/>
              <a:t>数理统计概</a:t>
            </a:r>
            <a:r>
              <a:rPr lang="zh-CN" altLang="en-US" dirty="0" smtClean="0"/>
              <a:t>念，数据归一化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418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高等数学之线性代数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线性代数就是把研究一个数，扩展到研究一组数 现实生活中的影响结果的数据都是多个维度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有</a:t>
            </a:r>
            <a:r>
              <a:rPr lang="zh-CN" altLang="en-US" dirty="0"/>
              <a:t>几个变量，我们就可以说这个向量的维度</a:t>
            </a:r>
            <a:r>
              <a:rPr lang="zh-CN" altLang="en-US" dirty="0" smtClean="0"/>
              <a:t>是</a:t>
            </a:r>
            <a:r>
              <a:rPr lang="zh-CN" altLang="en-US" dirty="0"/>
              <a:t>几维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影</a:t>
            </a:r>
            <a:r>
              <a:rPr lang="zh-CN" altLang="en-US" dirty="0"/>
              <a:t>响我们最终落点的因数有 球的大小 球的弹性， 投放的位置等等。 这一组数就是一个向</a:t>
            </a:r>
            <a:r>
              <a:rPr lang="zh-CN" altLang="en-US" dirty="0" smtClean="0"/>
              <a:t>量（</a:t>
            </a:r>
            <a:r>
              <a:rPr lang="en-US" altLang="zh-CN" dirty="0" smtClean="0"/>
              <a:t>323,0.53,15.9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949280"/>
            <a:ext cx="76676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819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7138" y="57213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黑体" panose="02010600040101010101" charset="-122"/>
                <a:ea typeface="华文黑体" panose="02010600040101010101" charset="-122"/>
              </a:rPr>
              <a:t>向量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97756" y="1640841"/>
            <a:ext cx="799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向量（</a:t>
            </a:r>
            <a:r>
              <a:rPr lang="en-US" altLang="zh-CN" sz="2800" dirty="0"/>
              <a:t>Vector</a:t>
            </a:r>
            <a:r>
              <a:rPr lang="zh-CN" altLang="en-US" sz="2800"/>
              <a:t>）是线性代数研究的基本元素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一组数有什么用？  最基本的出发点：表示方向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978218" y="3483611"/>
            <a:ext cx="2021205" cy="2634615"/>
            <a:chOff x="1385" y="6042"/>
            <a:chExt cx="4244" cy="4149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873" y="6042"/>
              <a:ext cx="0" cy="31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710" y="9015"/>
              <a:ext cx="3013" cy="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1873" y="7572"/>
              <a:ext cx="2257" cy="1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873" y="7476"/>
              <a:ext cx="2315" cy="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4172" y="7476"/>
              <a:ext cx="16" cy="15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385" y="733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36" y="902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296" y="9609"/>
              <a:ext cx="23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（</a:t>
              </a:r>
              <a:r>
                <a:rPr lang="en-US" altLang="zh-CN" dirty="0"/>
                <a:t>4</a:t>
              </a:r>
              <a:r>
                <a:rPr lang="zh-CN" altLang="en-US"/>
                <a:t>，</a:t>
              </a:r>
              <a:r>
                <a:rPr lang="en-US" altLang="zh-CN" dirty="0"/>
                <a:t>3</a:t>
              </a:r>
              <a:r>
                <a:rPr lang="zh-CN" altLang="en-US"/>
                <a:t>）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542824" y="3504566"/>
            <a:ext cx="2195989" cy="2634615"/>
            <a:chOff x="5826" y="5990"/>
            <a:chExt cx="4611" cy="4149"/>
          </a:xfrm>
        </p:grpSpPr>
        <p:cxnSp>
          <p:nvCxnSpPr>
            <p:cNvPr id="14" name="直接箭头连接符 13"/>
            <p:cNvCxnSpPr/>
            <p:nvPr/>
          </p:nvCxnSpPr>
          <p:spPr>
            <a:xfrm flipV="1">
              <a:off x="6314" y="5990"/>
              <a:ext cx="0" cy="31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6151" y="8963"/>
              <a:ext cx="3013" cy="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6314" y="8380"/>
              <a:ext cx="2516" cy="5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314" y="8252"/>
              <a:ext cx="2624" cy="5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8884" y="8289"/>
              <a:ext cx="14" cy="6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826" y="791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377" y="8977"/>
              <a:ext cx="100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4.6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37" y="9557"/>
              <a:ext cx="270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（</a:t>
              </a:r>
              <a:r>
                <a:rPr lang="en-US" altLang="zh-CN" dirty="0"/>
                <a:t>4.6</a:t>
              </a:r>
              <a:r>
                <a:rPr lang="zh-CN" altLang="en-US"/>
                <a:t>，</a:t>
              </a:r>
              <a:r>
                <a:rPr lang="en-US" altLang="zh-CN" dirty="0"/>
                <a:t>1</a:t>
              </a:r>
              <a:r>
                <a:rPr lang="zh-CN" altLang="en-US"/>
                <a:t>）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39803" y="3133725"/>
            <a:ext cx="2803684" cy="2758440"/>
            <a:chOff x="10827" y="5795"/>
            <a:chExt cx="5887" cy="4344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11288" y="8319"/>
              <a:ext cx="1301" cy="13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0827" y="9557"/>
              <a:ext cx="59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1938" y="5795"/>
              <a:ext cx="4776" cy="3371"/>
              <a:chOff x="11938" y="5795"/>
              <a:chExt cx="4776" cy="3371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12571" y="6375"/>
                <a:ext cx="18" cy="19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589" y="8344"/>
                <a:ext cx="3251" cy="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V="1">
                <a:off x="12589" y="7091"/>
                <a:ext cx="2221" cy="125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4810" y="7091"/>
                <a:ext cx="0" cy="195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12589" y="8288"/>
                <a:ext cx="2239" cy="7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 flipV="1">
                <a:off x="11938" y="9048"/>
                <a:ext cx="2872" cy="5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14810" y="8324"/>
                <a:ext cx="505" cy="7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任意多边形 29"/>
              <p:cNvSpPr/>
              <p:nvPr/>
            </p:nvSpPr>
            <p:spPr>
              <a:xfrm rot="19920000">
                <a:off x="12664" y="7842"/>
                <a:ext cx="230" cy="378"/>
              </a:xfrm>
              <a:custGeom>
                <a:avLst/>
                <a:gdLst>
                  <a:gd name="connisteX0" fmla="*/ 0 w 194945"/>
                  <a:gd name="connsiteY0" fmla="*/ 0 h 229235"/>
                  <a:gd name="connisteX1" fmla="*/ 68580 w 194945"/>
                  <a:gd name="connsiteY1" fmla="*/ 34290 h 229235"/>
                  <a:gd name="connisteX2" fmla="*/ 137795 w 194945"/>
                  <a:gd name="connsiteY2" fmla="*/ 91440 h 229235"/>
                  <a:gd name="connisteX3" fmla="*/ 183515 w 194945"/>
                  <a:gd name="connsiteY3" fmla="*/ 160020 h 229235"/>
                  <a:gd name="connisteX4" fmla="*/ 194945 w 194945"/>
                  <a:gd name="connsiteY4" fmla="*/ 229235 h 22923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194945" h="229235">
                    <a:moveTo>
                      <a:pt x="0" y="0"/>
                    </a:moveTo>
                    <a:cubicBezTo>
                      <a:pt x="12065" y="5715"/>
                      <a:pt x="41275" y="15875"/>
                      <a:pt x="68580" y="34290"/>
                    </a:cubicBezTo>
                    <a:cubicBezTo>
                      <a:pt x="95885" y="52705"/>
                      <a:pt x="114935" y="66040"/>
                      <a:pt x="137795" y="91440"/>
                    </a:cubicBezTo>
                    <a:cubicBezTo>
                      <a:pt x="160655" y="116840"/>
                      <a:pt x="172085" y="132715"/>
                      <a:pt x="183515" y="160020"/>
                    </a:cubicBezTo>
                    <a:cubicBezTo>
                      <a:pt x="194945" y="187325"/>
                      <a:pt x="193675" y="216535"/>
                      <a:pt x="194945" y="22923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弧形 32"/>
              <p:cNvSpPr/>
              <p:nvPr/>
            </p:nvSpPr>
            <p:spPr>
              <a:xfrm rot="4320000">
                <a:off x="12155" y="7885"/>
                <a:ext cx="850" cy="817"/>
              </a:xfrm>
              <a:prstGeom prst="arc">
                <a:avLst>
                  <a:gd name="adj1" fmla="val 18897743"/>
                  <a:gd name="adj2" fmla="val 312024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2350" y="5795"/>
                <a:ext cx="580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z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107" y="8063"/>
                <a:ext cx="607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y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2811" y="7339"/>
                <a:ext cx="667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Arial" panose="020B0604020202020204" pitchFamily="34" charset="0"/>
                  </a:rPr>
                  <a:t>α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2531" y="8584"/>
                <a:ext cx="667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Arial" panose="020B0604020202020204" pitchFamily="34" charset="0"/>
                  </a:rPr>
                  <a:t>β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4852" y="6441"/>
                <a:ext cx="46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066961" y="3404150"/>
                <a:ext cx="54053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32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5947" y="3404150"/>
                <a:ext cx="540533" cy="6446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7138" y="57213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黑体" panose="02010600040101010101" charset="-122"/>
                <a:ea typeface="华文黑体" panose="02010600040101010101" charset="-122"/>
              </a:rPr>
              <a:t>向量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92994" y="1640840"/>
            <a:ext cx="73382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向量（</a:t>
            </a:r>
            <a:r>
              <a:rPr lang="en-US" altLang="zh-CN" sz="2800" dirty="0"/>
              <a:t>Vector</a:t>
            </a:r>
            <a:r>
              <a:rPr lang="zh-CN" altLang="en-US" sz="2800" dirty="0"/>
              <a:t>）是线性代数研究的基本元素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如果只是表示方向，最多三个维度就够了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更加抽象的：</a:t>
            </a:r>
            <a:r>
              <a:rPr lang="en-US" altLang="zh-CN" sz="2800" dirty="0"/>
              <a:t>n</a:t>
            </a:r>
            <a:r>
              <a:rPr lang="zh-CN" altLang="en-US" sz="2800" dirty="0"/>
              <a:t>维向量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371600" y="4323080"/>
          <a:ext cx="6400801" cy="102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1280160"/>
                <a:gridCol w="1070610"/>
                <a:gridCol w="1763078"/>
                <a:gridCol w="1006793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面积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卧室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卫生间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最近的地铁站（</a:t>
                      </a:r>
                      <a:r>
                        <a:rPr lang="en-US" altLang="zh-CN" dirty="0"/>
                        <a:t>km</a:t>
                      </a:r>
                      <a:r>
                        <a:rPr lang="zh-CN" altLang="en-US"/>
                        <a:t>）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价格（万）</a:t>
                      </a:r>
                    </a:p>
                  </a:txBody>
                  <a:tcPr marL="68580" marR="68580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120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666</a:t>
                      </a: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71600" y="5546090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（</a:t>
            </a:r>
            <a:r>
              <a:rPr lang="en-US" altLang="zh-CN" sz="2800" dirty="0"/>
              <a:t>120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666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1394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073021"/>
            <a:ext cx="1189653" cy="70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40259" y="1073021"/>
            <a:ext cx="3484984" cy="709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假设你站在幸运圆饼的台上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97359" y="4357396"/>
            <a:ext cx="4177782" cy="134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扔下去一个圆球，它会落到那个奖框中？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2"/>
            <a:endCxn id="6" idx="0"/>
          </p:cNvCxnSpPr>
          <p:nvPr/>
        </p:nvCxnSpPr>
        <p:spPr>
          <a:xfrm>
            <a:off x="4282752" y="1782148"/>
            <a:ext cx="3499" cy="257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67252" y="3069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分析思考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42" y="1914205"/>
            <a:ext cx="2333018" cy="2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905352" y="958216"/>
            <a:ext cx="2021205" cy="2634615"/>
            <a:chOff x="1385" y="6042"/>
            <a:chExt cx="4244" cy="4149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873" y="6042"/>
              <a:ext cx="0" cy="31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710" y="9015"/>
              <a:ext cx="3013" cy="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1873" y="7572"/>
              <a:ext cx="2257" cy="1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873" y="7476"/>
              <a:ext cx="2315" cy="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4172" y="7476"/>
              <a:ext cx="16" cy="15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385" y="733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36" y="902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296" y="9609"/>
              <a:ext cx="23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（</a:t>
              </a:r>
              <a:r>
                <a:rPr lang="en-US" altLang="zh-CN" dirty="0"/>
                <a:t>4</a:t>
              </a:r>
              <a:r>
                <a:rPr lang="zh-CN" altLang="en-US"/>
                <a:t>，</a:t>
              </a:r>
              <a:r>
                <a:rPr lang="en-US" altLang="zh-CN" dirty="0"/>
                <a:t>3</a:t>
              </a:r>
              <a:r>
                <a:rPr lang="zh-CN" altLang="en-US"/>
                <a:t>）</a:t>
              </a:r>
            </a:p>
          </p:txBody>
        </p:sp>
      </p:grpSp>
      <p:graphicFrame>
        <p:nvGraphicFramePr>
          <p:cNvPr id="4" name="表格 3"/>
          <p:cNvGraphicFramePr/>
          <p:nvPr/>
        </p:nvGraphicFramePr>
        <p:xfrm>
          <a:off x="3703797" y="1821815"/>
          <a:ext cx="5143024" cy="102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381"/>
                <a:gridCol w="664369"/>
                <a:gridCol w="883444"/>
                <a:gridCol w="1762601"/>
                <a:gridCol w="1068229"/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面积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卧室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卫生间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最近的地铁站（</a:t>
                      </a:r>
                      <a:r>
                        <a:rPr lang="en-US" altLang="zh-CN" dirty="0"/>
                        <a:t>km</a:t>
                      </a:r>
                      <a:r>
                        <a:rPr lang="zh-CN" altLang="en-US"/>
                        <a:t>）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价格（万）</a:t>
                      </a:r>
                    </a:p>
                  </a:txBody>
                  <a:tcPr marL="68580" marR="68580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120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666</a:t>
                      </a: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767136" y="2741295"/>
            <a:ext cx="4333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</a:t>
            </a:r>
            <a:r>
              <a:rPr lang="en-US" altLang="zh-CN" sz="2800" dirty="0"/>
              <a:t>120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666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67138" y="57213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黑体" panose="02010600040101010101" charset="-122"/>
                <a:ea typeface="华文黑体" panose="02010600040101010101" charset="-122"/>
              </a:rPr>
              <a:t>向量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2519" y="3801745"/>
            <a:ext cx="8032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</a:rPr>
              <a:t>两个视角看似不同，但可以互相转换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>
              <a:latin typeface="华文黑体" panose="02010600040101010101" charset="-122"/>
              <a:ea typeface="华文黑体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</a:rPr>
              <a:t>一个方向，就是一个点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>
              <a:latin typeface="华文黑体" panose="02010600040101010101" charset="-122"/>
              <a:ea typeface="华文黑体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</a:rPr>
              <a:t>空间的一个点，可以看做从原点指向这个点的一个方向</a:t>
            </a:r>
          </a:p>
        </p:txBody>
      </p:sp>
    </p:spTree>
    <p:extLst>
      <p:ext uri="{BB962C8B-B14F-4D97-AF65-F5344CB8AC3E}">
        <p14:creationId xmlns:p14="http://schemas.microsoft.com/office/powerpoint/2010/main" val="2735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7138" y="57213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黑体" panose="02010600040101010101" charset="-122"/>
                <a:ea typeface="华文黑体" panose="02010600040101010101" charset="-122"/>
              </a:rPr>
              <a:t>向量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087755" y="4062731"/>
            <a:ext cx="2021205" cy="2634615"/>
            <a:chOff x="1385" y="6042"/>
            <a:chExt cx="4244" cy="4149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873" y="6042"/>
              <a:ext cx="0" cy="31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710" y="9015"/>
              <a:ext cx="3013" cy="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1873" y="7572"/>
              <a:ext cx="2257" cy="1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873" y="7476"/>
              <a:ext cx="2315" cy="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4172" y="7476"/>
              <a:ext cx="16" cy="15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385" y="733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36" y="9029"/>
              <a:ext cx="6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296" y="9609"/>
              <a:ext cx="233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（</a:t>
              </a:r>
              <a:r>
                <a:rPr lang="en-US" altLang="zh-CN" dirty="0"/>
                <a:t>4</a:t>
              </a:r>
              <a:r>
                <a:rPr lang="zh-CN" altLang="en-US"/>
                <a:t>，</a:t>
              </a:r>
              <a:r>
                <a:rPr lang="en-US" altLang="zh-CN" dirty="0"/>
                <a:t>3</a:t>
              </a:r>
              <a:r>
                <a:rPr lang="zh-CN" altLang="en-US"/>
                <a:t>）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5479" y="1278890"/>
            <a:ext cx="87863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更严格的一些定义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和向量相对应，一个数字，成为</a:t>
            </a:r>
            <a:r>
              <a:rPr lang="zh-CN" altLang="en-US" sz="2400" dirty="0">
                <a:solidFill>
                  <a:srgbClr val="C00000"/>
                </a:solidFill>
              </a:rPr>
              <a:t>标量</a:t>
            </a:r>
            <a:endParaRPr lang="zh-CN" altLang="en-US" sz="2400" dirty="0"/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代数，用符号代表数。和标量相区别，向</a:t>
            </a:r>
            <a:r>
              <a:rPr lang="zh-CN" altLang="en-US" sz="2400" dirty="0" smtClean="0"/>
              <a:t>量   的</a:t>
            </a:r>
            <a:r>
              <a:rPr lang="zh-CN" altLang="en-US" sz="2400" dirty="0"/>
              <a:t>符号画箭头</a:t>
            </a:r>
            <a:r>
              <a:rPr lang="zh-CN" altLang="en-US" sz="2400" dirty="0" smtClean="0"/>
              <a:t>：</a:t>
            </a:r>
            <a:endParaRPr lang="zh-CN" altLang="en-US" sz="2400" dirty="0"/>
          </a:p>
          <a:p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个别情况下，尤其是几何学中，我们 会考虑向量的起始点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2527" y="6050280"/>
            <a:ext cx="1147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95061" y="4801235"/>
            <a:ext cx="4791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666297" y="3955415"/>
            <a:ext cx="2256473" cy="2584450"/>
            <a:chOff x="8650" y="6620"/>
            <a:chExt cx="4738" cy="4070"/>
          </a:xfrm>
        </p:grpSpPr>
        <p:grpSp>
          <p:nvGrpSpPr>
            <p:cNvPr id="44" name="组合 43"/>
            <p:cNvGrpSpPr/>
            <p:nvPr/>
          </p:nvGrpSpPr>
          <p:grpSpPr>
            <a:xfrm>
              <a:off x="8650" y="6620"/>
              <a:ext cx="3913" cy="3850"/>
              <a:chOff x="5251" y="5990"/>
              <a:chExt cx="3913" cy="3850"/>
            </a:xfrm>
          </p:grpSpPr>
          <p:cxnSp>
            <p:nvCxnSpPr>
              <p:cNvPr id="14" name="直接箭头连接符 13"/>
              <p:cNvCxnSpPr/>
              <p:nvPr/>
            </p:nvCxnSpPr>
            <p:spPr>
              <a:xfrm flipH="1" flipV="1">
                <a:off x="6314" y="5990"/>
                <a:ext cx="27" cy="38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5251" y="8922"/>
                <a:ext cx="3913" cy="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V="1">
                <a:off x="5952" y="7742"/>
                <a:ext cx="2716" cy="159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211" y="7630"/>
                <a:ext cx="2578" cy="3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 flipV="1">
                <a:off x="8619" y="7673"/>
                <a:ext cx="3" cy="12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5723" y="7551"/>
                <a:ext cx="633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377" y="8977"/>
                <a:ext cx="633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9026" y="8729"/>
              <a:ext cx="78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-1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316" y="10108"/>
              <a:ext cx="78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-1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9351" y="9998"/>
              <a:ext cx="447" cy="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330" y="9508"/>
              <a:ext cx="19" cy="47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2382" y="7989"/>
              <a:ext cx="10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85" y="9711"/>
              <a:ext cx="5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024688" y="4895851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3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660518" y="2682305"/>
                <a:ext cx="5245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32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518" y="2682305"/>
                <a:ext cx="524503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79606" y="5014768"/>
                <a:ext cx="849913" cy="647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32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𝑶𝑨</m:t>
                          </m:r>
                        </m:e>
                      </m:acc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07" y="5014768"/>
                <a:ext cx="849913" cy="647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798212" y="4950975"/>
                <a:ext cx="845103" cy="64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32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𝑩𝑨</m:t>
                          </m:r>
                        </m:e>
                      </m:acc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282" y="4950975"/>
                <a:ext cx="845103" cy="6460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6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7138" y="57213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黑体" panose="02010600040101010101" charset="-122"/>
                <a:ea typeface="华文黑体" panose="02010600040101010101" charset="-122"/>
              </a:rPr>
              <a:t>向量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87755" y="2090421"/>
            <a:ext cx="7188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/>
              <a:t>行向量和列向量         </a:t>
            </a:r>
            <a:r>
              <a:rPr lang="en-US" altLang="zh-CN" sz="2400" dirty="0"/>
              <a:t>(3,4)</a:t>
            </a:r>
            <a:r>
              <a:rPr lang="zh-CN" altLang="en-US" sz="2400" dirty="0"/>
              <a:t>，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现阶段，没有区别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通</a:t>
            </a:r>
            <a:r>
              <a:rPr lang="zh-CN" altLang="en-US" sz="2400" dirty="0"/>
              <a:t>常教材，论文，提到向量，都指列向量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由</a:t>
            </a:r>
            <a:r>
              <a:rPr lang="zh-CN" altLang="en-US" sz="2400" dirty="0"/>
              <a:t>于横版印刷原因，使用符号：</a:t>
            </a:r>
            <a:r>
              <a:rPr lang="en-US" altLang="zh-CN" sz="2400" dirty="0"/>
              <a:t>(3,4)</a:t>
            </a:r>
            <a:r>
              <a:rPr lang="en-US" altLang="zh-CN" sz="2400" i="1" baseline="30000" dirty="0">
                <a:latin typeface="Toppan Bunkyu Gothic" panose="020B0400000000000000" charset="-122"/>
                <a:ea typeface="Toppan Bunkyu Gothic" panose="020B0400000000000000" charset="-12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63202" y="1844724"/>
                <a:ext cx="877227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02" y="1844724"/>
                <a:ext cx="877227" cy="10604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70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22170" y="741680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latin typeface="华文黑体" panose="02010600040101010101" charset="-122"/>
                <a:ea typeface="华文黑体" panose="02010600040101010101" charset="-122"/>
              </a:rPr>
              <a:t>向量的两个最重要的基本运算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1129" y="1959610"/>
            <a:ext cx="6689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向量加法   </a:t>
            </a:r>
            <a:r>
              <a:rPr lang="en-US" altLang="zh-CN" sz="3600" dirty="0" smtClean="0">
                <a:latin typeface="+mn-ea"/>
              </a:rPr>
              <a:t>(</a:t>
            </a:r>
            <a:r>
              <a:rPr lang="en-US" altLang="zh-CN" sz="3600" dirty="0">
                <a:latin typeface="+mn-ea"/>
              </a:rPr>
              <a:t>5,2)</a:t>
            </a:r>
            <a:r>
              <a:rPr lang="en-US" altLang="zh-CN" sz="3600" i="1" baseline="30000" dirty="0">
                <a:latin typeface="Bodoni 72 Oldstyle" panose="00000400000000000000" charset="0"/>
              </a:rPr>
              <a:t>T </a:t>
            </a:r>
            <a:r>
              <a:rPr lang="en-US" altLang="zh-CN" sz="3600" i="1" dirty="0"/>
              <a:t>+ </a:t>
            </a:r>
            <a:r>
              <a:rPr lang="en-US" altLang="zh-CN" sz="3600" dirty="0">
                <a:latin typeface="+mn-ea"/>
              </a:rPr>
              <a:t>(2,5)</a:t>
            </a:r>
            <a:r>
              <a:rPr lang="en-US" altLang="zh-CN" sz="3600" i="1" baseline="30000" dirty="0">
                <a:latin typeface="Bodoni 72 Oldstyle" panose="00000400000000000000" charset="0"/>
              </a:rPr>
              <a:t>T </a:t>
            </a:r>
            <a:r>
              <a:rPr lang="en-US" altLang="zh-CN" sz="3600" dirty="0" smtClean="0"/>
              <a:t>=     </a:t>
            </a:r>
            <a:r>
              <a:rPr lang="en-US" altLang="zh-CN" sz="3600" dirty="0">
                <a:latin typeface="+mn-ea"/>
              </a:rPr>
              <a:t>(7,7)</a:t>
            </a:r>
            <a:r>
              <a:rPr lang="en-US" altLang="zh-CN" sz="3600" i="1" baseline="30000" dirty="0">
                <a:latin typeface="Bodoni 72 Oldstyle" panose="00000400000000000000" charset="0"/>
              </a:rPr>
              <a:t>T</a:t>
            </a:r>
          </a:p>
          <a:p>
            <a:endParaRPr lang="en-US" altLang="zh-CN" sz="2400" dirty="0"/>
          </a:p>
        </p:txBody>
      </p:sp>
      <p:graphicFrame>
        <p:nvGraphicFramePr>
          <p:cNvPr id="8" name="表格 7"/>
          <p:cNvGraphicFramePr/>
          <p:nvPr/>
        </p:nvGraphicFramePr>
        <p:xfrm>
          <a:off x="1403509" y="3371216"/>
          <a:ext cx="1927800" cy="2570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00"/>
                <a:gridCol w="275400"/>
                <a:gridCol w="275400"/>
                <a:gridCol w="275400"/>
                <a:gridCol w="275400"/>
                <a:gridCol w="275749"/>
                <a:gridCol w="275051"/>
              </a:tblGrid>
              <a:tr h="3670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noFill/>
                        </a:ln>
                      </a:endParaRPr>
                    </a:p>
                  </a:txBody>
                  <a:tcPr marL="68580" marR="68580">
                    <a:lnL w="6350">
                      <a:solidFill>
                        <a:schemeClr val="tx1"/>
                      </a:solidFill>
                      <a:prstDash val="dash"/>
                    </a:lnL>
                    <a:lnR w="6350">
                      <a:solidFill>
                        <a:schemeClr val="tx1"/>
                      </a:solidFill>
                      <a:prstDash val="dash"/>
                    </a:lnR>
                    <a:lnT w="6350">
                      <a:solidFill>
                        <a:schemeClr val="tx1"/>
                      </a:solidFill>
                      <a:prstDash val="dash"/>
                    </a:lnT>
                    <a:lnB w="6350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1160622" y="3096260"/>
            <a:ext cx="2492216" cy="3340100"/>
            <a:chOff x="2475" y="4417"/>
            <a:chExt cx="5233" cy="5260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2963" y="4417"/>
              <a:ext cx="22" cy="4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2762" y="8898"/>
              <a:ext cx="4946" cy="34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475" y="4697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75" y="5758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75" y="7338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4" y="9097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527" y="9097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84" y="9097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V="1">
              <a:off x="3021" y="4905"/>
              <a:ext cx="3959" cy="39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3021" y="7850"/>
              <a:ext cx="2773" cy="10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5737" y="5060"/>
              <a:ext cx="1243" cy="2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038" y="6072"/>
              <a:ext cx="1035" cy="27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4073" y="4963"/>
              <a:ext cx="2716" cy="1109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0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向量的减法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为什么向量相减会是两个端点的距离的向量</a:t>
            </a:r>
          </a:p>
        </p:txBody>
      </p:sp>
    </p:spTree>
    <p:extLst>
      <p:ext uri="{BB962C8B-B14F-4D97-AF65-F5344CB8AC3E}">
        <p14:creationId xmlns:p14="http://schemas.microsoft.com/office/powerpoint/2010/main" val="12762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427" y="548680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黑体" panose="02010600040101010101" charset="-122"/>
                <a:ea typeface="华文黑体" panose="02010600040101010101" charset="-122"/>
              </a:rPr>
              <a:t>向量的两个最重要的基本运算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7584" y="1628800"/>
            <a:ext cx="31565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向量加法    </a:t>
            </a:r>
            <a:r>
              <a:rPr lang="en-US" altLang="zh-CN" sz="2800" dirty="0"/>
              <a:t>Rt</a:t>
            </a:r>
          </a:p>
          <a:p>
            <a:endParaRPr lang="en-US" altLang="zh-CN" sz="2800" dirty="0"/>
          </a:p>
          <a:p>
            <a:r>
              <a:rPr lang="en-US" altLang="zh-CN" sz="2800" dirty="0"/>
              <a:t>n</a:t>
            </a:r>
            <a:r>
              <a:rPr lang="zh-CN" altLang="en-US" sz="2800" dirty="0"/>
              <a:t>维向量同理：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10924" y="412516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+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27342" y="419755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59632" y="3347479"/>
                <a:ext cx="997180" cy="2161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eqArr>
                                        <m:eqArrPr>
                                          <m:ctrlP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dirty="0">
                                              <a:latin typeface="Apple Chancery" panose="03020702040506060504" charset="0"/>
                                            </a:rPr>
                                            <m:t>… </m:t>
                                          </m:r>
                                        </m:e>
                                      </m:eqAr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347479"/>
                <a:ext cx="997180" cy="2161746"/>
              </a:xfrm>
              <a:prstGeom prst="rect">
                <a:avLst/>
              </a:prstGeom>
              <a:blipFill rotWithShape="1">
                <a:blip r:embed="rId2"/>
                <a:stretch>
                  <a:fillRect r="-40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50468" y="3342159"/>
                <a:ext cx="997180" cy="2161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eqArr>
                                        <m:eqArrPr>
                                          <m:ctrlP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dirty="0">
                                              <a:latin typeface="Apple Chancery" panose="03020702040506060504" charset="0"/>
                                            </a:rPr>
                                            <m:t>… </m:t>
                                          </m:r>
                                        </m:e>
                                      </m:eqAr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68" y="3342159"/>
                <a:ext cx="997180" cy="2161746"/>
              </a:xfrm>
              <a:prstGeom prst="rect">
                <a:avLst/>
              </a:prstGeom>
              <a:blipFill rotWithShape="1">
                <a:blip r:embed="rId3"/>
                <a:stretch>
                  <a:fillRect r="-4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8471" y="3347480"/>
                <a:ext cx="1812791" cy="220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360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eqArr>
                                        <m:eqArrPr>
                                          <m:ctrlP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dirty="0">
                                              <a:latin typeface="Apple Chancery" panose="03020702040506060504" charset="0"/>
                                            </a:rPr>
                                            <m:t>… </m:t>
                                          </m:r>
                                        </m:e>
                                      </m:eqAr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71" y="3347480"/>
                <a:ext cx="1812791" cy="2201885"/>
              </a:xfrm>
              <a:prstGeom prst="rect">
                <a:avLst/>
              </a:prstGeom>
              <a:blipFill rotWithShape="1">
                <a:blip r:embed="rId4"/>
                <a:stretch>
                  <a:fillRect r="-32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向量（空间的点）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endParaRPr lang="en-US" altLang="zh-CN" dirty="0" smtClean="0"/>
          </a:p>
          <a:p>
            <a:r>
              <a:rPr lang="zh-CN" altLang="en-US" dirty="0" smtClean="0"/>
              <a:t>多维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254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向量的距离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两个点相减。</a:t>
            </a:r>
            <a:endParaRPr lang="en-US" altLang="zh-CN" dirty="0" smtClean="0"/>
          </a:p>
          <a:p>
            <a:r>
              <a:rPr lang="zh-CN" altLang="en-US" dirty="0" smtClean="0"/>
              <a:t>向量的长度。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4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向量的点乘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</a:t>
            </a:r>
            <a:r>
              <a:rPr lang="zh-CN" altLang="en-US" dirty="0" smtClean="0"/>
              <a:t>荐系统，两个商品的相关度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</a:t>
            </a:r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41910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9672" y="4596658"/>
                <a:ext cx="101572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596658"/>
                <a:ext cx="1015726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363" y="4846649"/>
                <a:ext cx="958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latin typeface="Cambria Math"/>
                        </a:rPr>
                        <m:t>·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latin typeface="Cambria Math"/>
                        </a:rPr>
                        <m:t>=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63" y="4846649"/>
                <a:ext cx="95840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99792" y="4836275"/>
                <a:ext cx="2042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·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· </m:t>
                      </m:r>
                      <m:r>
                        <a:rPr lang="en-US" altLang="zh-CN" i="1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836275"/>
                <a:ext cx="204241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https://images2017.cnblogs.com/blog/810440/201709/810440-20170926172351182-104116044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</a:t>
            </a:r>
            <a:r>
              <a:rPr lang="zh-CN" altLang="en-US" dirty="0" smtClean="0"/>
              <a:t>量的点乘证明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67140"/>
            <a:ext cx="67151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images2017.cnblogs.com/blog/810440/201709/810440-20170926172350495-15963030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3" y="3212976"/>
            <a:ext cx="31242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4956207" y="3087127"/>
            <a:ext cx="122413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956207" y="2079015"/>
            <a:ext cx="936104" cy="10081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20638" y="30871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60363" y="221373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892311" y="2079015"/>
            <a:ext cx="288032" cy="10081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2706" y="236426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24128" y="158542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 = a - b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40408" y="2777798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408" y="2777798"/>
                <a:ext cx="37414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28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36096" y="1864833"/>
            <a:ext cx="185445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63688" y="1870665"/>
            <a:ext cx="182281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9512" y="1916832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如果 扔下</a:t>
            </a:r>
            <a:r>
              <a:rPr lang="zh-CN" altLang="en-US" sz="2800" dirty="0"/>
              <a:t>圆球</a:t>
            </a:r>
            <a:r>
              <a:rPr lang="zh-CN" altLang="en-US" sz="2800" dirty="0" smtClean="0"/>
              <a:t>的位置 变化， 最终掉落的奖框也会变化</a:t>
            </a:r>
            <a:endParaRPr lang="zh-CN" altLang="en-US" sz="28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555776" y="2463666"/>
            <a:ext cx="6998" cy="1109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2"/>
          </p:cNvCxnSpPr>
          <p:nvPr/>
        </p:nvCxnSpPr>
        <p:spPr>
          <a:xfrm flipV="1">
            <a:off x="6363325" y="2388053"/>
            <a:ext cx="0" cy="1109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10189" y="3557171"/>
            <a:ext cx="1298172" cy="78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feature</a:t>
            </a:r>
          </a:p>
          <a:p>
            <a:pPr algn="ctr"/>
            <a:r>
              <a:rPr lang="zh-CN" altLang="en-US" dirty="0" smtClean="0"/>
              <a:t>特征变量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717940" y="3557171"/>
            <a:ext cx="1290769" cy="784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</a:t>
            </a:r>
          </a:p>
          <a:p>
            <a:pPr algn="ctr"/>
            <a:r>
              <a:rPr lang="zh-CN" altLang="en-US" dirty="0" smtClean="0"/>
              <a:t>结果标签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1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数学内容总结：数理统计概念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数据归一化： 压缩样本数据到 </a:t>
            </a:r>
            <a:r>
              <a:rPr lang="en-US" altLang="zh-CN" dirty="0"/>
              <a:t>0 ~1 </a:t>
            </a:r>
            <a:r>
              <a:rPr lang="zh-CN" altLang="en-US" dirty="0"/>
              <a:t>之间</a:t>
            </a:r>
          </a:p>
          <a:p>
            <a:r>
              <a:rPr lang="zh-CN" altLang="en-US" dirty="0"/>
              <a:t>让向量之间的欧式距离，变成标准欧式距离。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48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KNN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收集相关的数据</a:t>
            </a:r>
          </a:p>
          <a:p>
            <a:r>
              <a:rPr lang="zh-CN" altLang="en-US" dirty="0"/>
              <a:t>选择合适的</a:t>
            </a:r>
            <a:r>
              <a:rPr lang="en-US" altLang="zh-CN" dirty="0"/>
              <a:t>feature</a:t>
            </a:r>
            <a:r>
              <a:rPr lang="zh-CN" altLang="en-US" dirty="0"/>
              <a:t>和</a:t>
            </a:r>
            <a:r>
              <a:rPr lang="en-US" altLang="zh-CN" dirty="0"/>
              <a:t>label</a:t>
            </a:r>
          </a:p>
          <a:p>
            <a:r>
              <a:rPr lang="zh-CN" altLang="en-US" dirty="0"/>
              <a:t>如果不知道如何选择</a:t>
            </a:r>
            <a:r>
              <a:rPr lang="en-US" altLang="zh-CN" dirty="0"/>
              <a:t>feature </a:t>
            </a:r>
            <a:r>
              <a:rPr lang="zh-CN" altLang="en-US" dirty="0"/>
              <a:t>可以先单独每个</a:t>
            </a:r>
            <a:r>
              <a:rPr lang="en-US" altLang="zh-CN" dirty="0"/>
              <a:t>feature</a:t>
            </a:r>
            <a:r>
              <a:rPr lang="zh-CN" altLang="en-US" dirty="0"/>
              <a:t>计算与</a:t>
            </a:r>
            <a:r>
              <a:rPr lang="en-US" altLang="zh-CN" dirty="0"/>
              <a:t>label</a:t>
            </a:r>
            <a:r>
              <a:rPr lang="zh-CN" altLang="en-US" dirty="0"/>
              <a:t>的相关度。</a:t>
            </a:r>
          </a:p>
          <a:p>
            <a:r>
              <a:rPr lang="zh-CN" altLang="en-US" dirty="0"/>
              <a:t>选取合适的</a:t>
            </a:r>
            <a:r>
              <a:rPr lang="en-US" altLang="zh-CN" dirty="0"/>
              <a:t>k</a:t>
            </a:r>
          </a:p>
          <a:p>
            <a:r>
              <a:rPr lang="zh-CN" altLang="en-US" dirty="0"/>
              <a:t>使用数据集进行新的预测</a:t>
            </a:r>
          </a:p>
          <a:p>
            <a:pPr marL="0" indent="0" algn="ctr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867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分类和回归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分类：预测男女，预测是否通过考试 </a:t>
            </a:r>
            <a:endParaRPr lang="en-US" altLang="zh-CN" dirty="0" smtClean="0"/>
          </a:p>
          <a:p>
            <a:r>
              <a:rPr lang="zh-CN" altLang="en-US" dirty="0" smtClean="0"/>
              <a:t>回</a:t>
            </a:r>
            <a:r>
              <a:rPr lang="zh-CN" altLang="en-US" dirty="0"/>
              <a:t>归：预测体重，预测房价，预测损失 </a:t>
            </a:r>
          </a:p>
        </p:txBody>
      </p:sp>
    </p:spTree>
    <p:extLst>
      <p:ext uri="{BB962C8B-B14F-4D97-AF65-F5344CB8AC3E}">
        <p14:creationId xmlns:p14="http://schemas.microsoft.com/office/powerpoint/2010/main" val="3088310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分类和回归区别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和</a:t>
            </a:r>
            <a:r>
              <a:rPr lang="en-US" altLang="zh-CN" dirty="0"/>
              <a:t>regression </a:t>
            </a:r>
            <a:endParaRPr lang="en-US" altLang="zh-CN" dirty="0" smtClean="0"/>
          </a:p>
          <a:p>
            <a:r>
              <a:rPr lang="zh-CN" altLang="en-US" dirty="0" smtClean="0"/>
              <a:t>分</a:t>
            </a:r>
            <a:r>
              <a:rPr lang="zh-CN" altLang="en-US" dirty="0"/>
              <a:t>类和回归的区别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</a:t>
            </a:r>
            <a:r>
              <a:rPr lang="zh-CN" altLang="en-US" dirty="0"/>
              <a:t>归的是求</a:t>
            </a:r>
            <a:r>
              <a:rPr lang="en-US" altLang="zh-CN" dirty="0"/>
              <a:t>topk</a:t>
            </a:r>
            <a:r>
              <a:rPr lang="zh-CN" altLang="en-US" dirty="0"/>
              <a:t>的</a:t>
            </a:r>
            <a:r>
              <a:rPr lang="en-US" altLang="zh-CN" dirty="0"/>
              <a:t>value </a:t>
            </a:r>
            <a:r>
              <a:rPr lang="zh-CN" altLang="en-US" dirty="0"/>
              <a:t>求平均值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</a:t>
            </a:r>
            <a:r>
              <a:rPr lang="zh-CN" altLang="en-US" dirty="0"/>
              <a:t>类是求</a:t>
            </a:r>
            <a:r>
              <a:rPr lang="en-US" altLang="zh-CN" dirty="0"/>
              <a:t>topk</a:t>
            </a:r>
            <a:r>
              <a:rPr lang="zh-CN" altLang="en-US" dirty="0"/>
              <a:t>中出现最多的类别 </a:t>
            </a:r>
          </a:p>
        </p:txBody>
      </p:sp>
    </p:spTree>
    <p:extLst>
      <p:ext uri="{BB962C8B-B14F-4D97-AF65-F5344CB8AC3E}">
        <p14:creationId xmlns:p14="http://schemas.microsoft.com/office/powerpoint/2010/main" val="1481929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KNN</a:t>
            </a:r>
            <a:r>
              <a:rPr lang="zh-CN" altLang="en-US" dirty="0" smtClean="0"/>
              <a:t>预测房价（向量实现）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回归问题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84</a:t>
            </a:r>
            <a:r>
              <a:rPr lang="zh-CN" altLang="en-US" dirty="0"/>
              <a:t>，</a:t>
            </a:r>
            <a:r>
              <a:rPr lang="en-US" altLang="zh-CN" dirty="0"/>
              <a:t>83 --&gt;200</a:t>
            </a:r>
          </a:p>
          <a:p>
            <a:pPr marL="0" indent="0">
              <a:buNone/>
            </a:pPr>
            <a:r>
              <a:rPr lang="en-US" altLang="zh-CN" dirty="0"/>
              <a:t>84.1</a:t>
            </a:r>
            <a:r>
              <a:rPr lang="zh-CN" altLang="en-US" dirty="0"/>
              <a:t>，</a:t>
            </a:r>
            <a:r>
              <a:rPr lang="en-US" altLang="zh-CN" dirty="0"/>
              <a:t>85 --&gt;250</a:t>
            </a:r>
          </a:p>
          <a:p>
            <a:pPr marL="0" indent="0">
              <a:buNone/>
            </a:pPr>
            <a:r>
              <a:rPr lang="en-US" altLang="zh-CN" dirty="0"/>
              <a:t>84.2</a:t>
            </a:r>
            <a:r>
              <a:rPr lang="zh-CN" altLang="en-US" dirty="0"/>
              <a:t>，</a:t>
            </a:r>
            <a:r>
              <a:rPr lang="en-US" altLang="zh-CN" dirty="0"/>
              <a:t>84 --&gt;234</a:t>
            </a:r>
          </a:p>
          <a:p>
            <a:pPr marL="0" indent="0">
              <a:buNone/>
            </a:pPr>
            <a:r>
              <a:rPr lang="en-US" altLang="zh-CN" dirty="0"/>
              <a:t>84.3</a:t>
            </a:r>
            <a:r>
              <a:rPr lang="zh-CN" altLang="en-US" dirty="0"/>
              <a:t>，</a:t>
            </a:r>
            <a:r>
              <a:rPr lang="en-US" altLang="zh-CN" dirty="0"/>
              <a:t>84.5 --&gt;246</a:t>
            </a:r>
          </a:p>
          <a:p>
            <a:pPr marL="0" indent="0">
              <a:buNone/>
            </a:pPr>
            <a:r>
              <a:rPr lang="en-US" altLang="zh-CN" dirty="0"/>
              <a:t>85</a:t>
            </a:r>
            <a:r>
              <a:rPr lang="zh-CN" altLang="en-US" dirty="0"/>
              <a:t>，</a:t>
            </a:r>
            <a:r>
              <a:rPr lang="en-US" altLang="zh-CN" dirty="0"/>
              <a:t>83.6 --&gt;243</a:t>
            </a:r>
          </a:p>
          <a:p>
            <a:r>
              <a:rPr lang="zh-CN" altLang="en-US" dirty="0" smtClean="0"/>
              <a:t>预测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84.2</a:t>
            </a:r>
            <a:r>
              <a:rPr lang="zh-CN" altLang="en-US" dirty="0"/>
              <a:t>，</a:t>
            </a:r>
            <a:r>
              <a:rPr lang="en-US" altLang="zh-CN" dirty="0"/>
              <a:t>85.2</a:t>
            </a:r>
            <a:r>
              <a:rPr lang="zh-CN" altLang="en-US" dirty="0"/>
              <a:t>）的房价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395" y="1340768"/>
            <a:ext cx="5180869" cy="36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708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矩阵与向量相减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broadcasting </a:t>
            </a:r>
            <a:r>
              <a:rPr lang="zh-CN" altLang="en-US" dirty="0"/>
              <a:t>特性 广播特性 </a:t>
            </a:r>
            <a:endParaRPr lang="en-US" altLang="zh-CN" dirty="0" smtClean="0"/>
          </a:p>
          <a:p>
            <a:r>
              <a:rPr lang="zh-CN" altLang="en-US" dirty="0" smtClean="0"/>
              <a:t>矩</a:t>
            </a:r>
            <a:r>
              <a:rPr lang="zh-CN" altLang="en-US" dirty="0"/>
              <a:t>阵是一组向量的集</a:t>
            </a:r>
            <a:r>
              <a:rPr lang="zh-CN" altLang="en-US" dirty="0" smtClean="0"/>
              <a:t>合</a:t>
            </a:r>
            <a:endParaRPr lang="zh-CN" altLang="en-US" dirty="0"/>
          </a:p>
          <a:p>
            <a:r>
              <a:rPr lang="zh-CN" altLang="en-US" dirty="0"/>
              <a:t>矩阵减去向量，被减向量会自动广</a:t>
            </a:r>
            <a:r>
              <a:rPr lang="zh-CN" altLang="en-US" dirty="0" smtClean="0"/>
              <a:t>播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087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Numpy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np.sum</a:t>
            </a:r>
            <a:r>
              <a:rPr lang="en-US" altLang="zh-CN" sz="2800" dirty="0"/>
              <a:t>() </a:t>
            </a:r>
          </a:p>
          <a:p>
            <a:pPr marL="0" indent="0">
              <a:buNone/>
            </a:pPr>
            <a:r>
              <a:rPr lang="en-US" altLang="zh-CN" sz="2800" dirty="0"/>
              <a:t>np.square()</a:t>
            </a:r>
          </a:p>
          <a:p>
            <a:pPr marL="0" indent="0">
              <a:buNone/>
            </a:pPr>
            <a:r>
              <a:rPr lang="en-US" altLang="zh-CN" sz="2800" dirty="0"/>
              <a:t>featureDistance = np.sqrt(np.sum(np.square(feature-predictionPoint),axis=1))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1437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矩阵减向量（广播</a:t>
            </a:r>
            <a:r>
              <a:rPr lang="en-US" altLang="zh-CN" dirty="0" smtClean="0"/>
              <a:t>broadcasting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414463"/>
            <a:ext cx="63341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934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矩阵的平方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85888"/>
            <a:ext cx="71532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933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</a:t>
            </a:r>
            <a:r>
              <a:rPr lang="en-US" altLang="zh-CN" dirty="0" smtClean="0"/>
              <a:t>sum</a:t>
            </a:r>
            <a:r>
              <a:rPr lang="zh-CN" altLang="en-US" dirty="0"/>
              <a:t>运算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309688"/>
            <a:ext cx="68484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21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寻找数学模型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知道</a:t>
            </a:r>
            <a:r>
              <a:rPr lang="en-US" altLang="zh-CN" dirty="0" smtClean="0"/>
              <a:t>feature </a:t>
            </a:r>
            <a:r>
              <a:rPr lang="zh-CN" altLang="en-US" dirty="0" smtClean="0"/>
              <a:t>（丢球的位置），就可以得到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zh-CN" altLang="en-US" dirty="0" smtClean="0"/>
              <a:t>掉落的奖框）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51920" y="3356992"/>
            <a:ext cx="1080120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f(x)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43919" y="4077072"/>
            <a:ext cx="93610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feature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28184" y="4077072"/>
            <a:ext cx="93610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  <a:endCxn id="4" idx="1"/>
          </p:cNvCxnSpPr>
          <p:nvPr/>
        </p:nvCxnSpPr>
        <p:spPr>
          <a:xfrm>
            <a:off x="2780023" y="4509120"/>
            <a:ext cx="10718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1"/>
          </p:cNvCxnSpPr>
          <p:nvPr/>
        </p:nvCxnSpPr>
        <p:spPr>
          <a:xfrm>
            <a:off x="5004048" y="4509120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039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矩阵的开平方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66865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928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对照排序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72" y="1124744"/>
            <a:ext cx="666750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352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准确率评估公式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181225"/>
            <a:ext cx="73723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9656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第一次计算看看准确率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</a:t>
            </a:r>
            <a:r>
              <a:rPr lang="en-US" altLang="zh-CN" dirty="0" smtClean="0"/>
              <a:t>k=3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5900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增加房屋面积的参数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继续查看统计正确率</a:t>
            </a:r>
          </a:p>
        </p:txBody>
      </p:sp>
    </p:spTree>
    <p:extLst>
      <p:ext uri="{BB962C8B-B14F-4D97-AF65-F5344CB8AC3E}">
        <p14:creationId xmlns:p14="http://schemas.microsoft.com/office/powerpoint/2010/main" val="1776684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数据归</a:t>
            </a:r>
            <a:r>
              <a:rPr lang="zh-CN" altLang="en-US" dirty="0"/>
              <a:t>一化和标准化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833563"/>
            <a:ext cx="6819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304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  <a:r>
              <a:rPr lang="zh-CN" altLang="en-US" dirty="0" smtClean="0"/>
              <a:t>化和归一化的选择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知道数据的范围，用归一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r>
              <a:rPr lang="zh-CN" altLang="en-US" dirty="0"/>
              <a:t>不知道数据的范围，数据变化可能很大，用标准化</a:t>
            </a:r>
          </a:p>
        </p:txBody>
      </p:sp>
    </p:spTree>
    <p:extLst>
      <p:ext uri="{BB962C8B-B14F-4D97-AF65-F5344CB8AC3E}">
        <p14:creationId xmlns:p14="http://schemas.microsoft.com/office/powerpoint/2010/main" val="26008928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数据标准化计算公式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28" y="1844824"/>
            <a:ext cx="71247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078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作业：调</a:t>
            </a:r>
            <a:r>
              <a:rPr lang="zh-CN" altLang="en-US" dirty="0"/>
              <a:t>整</a:t>
            </a:r>
            <a:r>
              <a:rPr lang="en-US" altLang="zh-CN" dirty="0"/>
              <a:t>K</a:t>
            </a:r>
            <a:r>
              <a:rPr lang="zh-CN" altLang="en-US" dirty="0"/>
              <a:t>， 增</a:t>
            </a:r>
            <a:r>
              <a:rPr lang="zh-CN" altLang="en-US" dirty="0" smtClean="0"/>
              <a:t>加更多相关参数，寻找一个更准确的模型，让房价预测的错误率降低。 </a:t>
            </a:r>
            <a:endParaRPr lang="en-US" altLang="zh-CN" dirty="0" smtClean="0"/>
          </a:p>
          <a:p>
            <a:r>
              <a:rPr lang="zh-CN" altLang="en-US" dirty="0" smtClean="0"/>
              <a:t>扩</a:t>
            </a:r>
            <a:r>
              <a:rPr lang="zh-CN" altLang="en-US" dirty="0"/>
              <a:t>展： 编写一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图</a:t>
            </a:r>
            <a:r>
              <a:rPr lang="zh-CN" altLang="en-US" dirty="0"/>
              <a:t>形化界面，让用户输入 经纬度，房屋面积等参数，预测出来房价的价格。</a:t>
            </a:r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88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7744" y="1266985"/>
            <a:ext cx="4191778" cy="9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收集问题相关的数据（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67744" y="2871850"/>
            <a:ext cx="4191778" cy="9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选择一种数学模型建立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的关系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67743" y="4476715"/>
            <a:ext cx="4191778" cy="9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根据选择的模型进行预测</a:t>
            </a:r>
            <a:endParaRPr lang="zh-CN" altLang="en-US" dirty="0"/>
          </a:p>
        </p:txBody>
      </p:sp>
      <p:sp>
        <p:nvSpPr>
          <p:cNvPr id="5" name="下箭头 4"/>
          <p:cNvSpPr/>
          <p:nvPr/>
        </p:nvSpPr>
        <p:spPr>
          <a:xfrm>
            <a:off x="1609935" y="1266985"/>
            <a:ext cx="244929" cy="4357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3744</Words>
  <Application>Microsoft Office PowerPoint</Application>
  <PresentationFormat>全屏显示(4:3)</PresentationFormat>
  <Paragraphs>612</Paragraphs>
  <Slides>88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89" baseType="lpstr">
      <vt:lpstr>Office 主题</vt:lpstr>
      <vt:lpstr>带着问题学数学</vt:lpstr>
      <vt:lpstr>引言</vt:lpstr>
      <vt:lpstr>学习的注意事项</vt:lpstr>
      <vt:lpstr>plinko</vt:lpstr>
      <vt:lpstr>目标</vt:lpstr>
      <vt:lpstr>PowerPoint 演示文稿</vt:lpstr>
      <vt:lpstr>PowerPoint 演示文稿</vt:lpstr>
      <vt:lpstr>寻找数学模型</vt:lpstr>
      <vt:lpstr>PowerPoint 演示文稿</vt:lpstr>
      <vt:lpstr>PowerPoint 演示文稿</vt:lpstr>
      <vt:lpstr>思考人类如何建立模型</vt:lpstr>
      <vt:lpstr>什么是机器学习</vt:lpstr>
      <vt:lpstr>机器学习和高考学习</vt:lpstr>
      <vt:lpstr>Plinko Demo</vt:lpstr>
      <vt:lpstr>PowerPoint 演示文稿</vt:lpstr>
      <vt:lpstr>积累经验（大量的实验）</vt:lpstr>
      <vt:lpstr>选择模型</vt:lpstr>
      <vt:lpstr>knn</vt:lpstr>
      <vt:lpstr>PowerPoint 演示文稿</vt:lpstr>
      <vt:lpstr>在300处丢下圆盘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代码实战</vt:lpstr>
      <vt:lpstr>Numpy入门</vt:lpstr>
      <vt:lpstr>拆分数据两列 ，feature和label</vt:lpstr>
      <vt:lpstr>设置预测点</vt:lpstr>
      <vt:lpstr>代码实操</vt:lpstr>
      <vt:lpstr>排序</vt:lpstr>
      <vt:lpstr>使用collection的Counter</vt:lpstr>
      <vt:lpstr>使用Counter</vt:lpstr>
      <vt:lpstr>代码实战</vt:lpstr>
      <vt:lpstr>预测200，落入位置</vt:lpstr>
      <vt:lpstr>预测并不是特别准确的解决方案</vt:lpstr>
      <vt:lpstr>如何评判参数的好坏</vt:lpstr>
      <vt:lpstr>重新优化数据集</vt:lpstr>
      <vt:lpstr>PowerPoint 演示文稿</vt:lpstr>
      <vt:lpstr>PowerPoint 演示文稿</vt:lpstr>
      <vt:lpstr>调整K的值</vt:lpstr>
      <vt:lpstr>增加新的变量</vt:lpstr>
      <vt:lpstr>读取csv文件，加载对应信息</vt:lpstr>
      <vt:lpstr>空间和维度</vt:lpstr>
      <vt:lpstr>空间和维度</vt:lpstr>
      <vt:lpstr>空间和维度</vt:lpstr>
      <vt:lpstr>两点距离的计算</vt:lpstr>
      <vt:lpstr>欧式距离</vt:lpstr>
      <vt:lpstr>实验引入颜色因素后精度变化</vt:lpstr>
      <vt:lpstr>关于精度需要考虑的因素</vt:lpstr>
      <vt:lpstr>关于精度需要考虑的因素</vt:lpstr>
      <vt:lpstr>数据整形</vt:lpstr>
      <vt:lpstr>normalization 归一化算法</vt:lpstr>
      <vt:lpstr>归一化与标准欧式距离</vt:lpstr>
      <vt:lpstr>KNN特征选择</vt:lpstr>
      <vt:lpstr>数学总结</vt:lpstr>
      <vt:lpstr>高等数学之线性代数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向量的减法</vt:lpstr>
      <vt:lpstr>PowerPoint 演示文稿</vt:lpstr>
      <vt:lpstr>向量（空间的点）</vt:lpstr>
      <vt:lpstr>向量的距离</vt:lpstr>
      <vt:lpstr>向量的点乘</vt:lpstr>
      <vt:lpstr>向量的点乘证明</vt:lpstr>
      <vt:lpstr>数学内容总结：数理统计概念</vt:lpstr>
      <vt:lpstr>机器学习KNN总结</vt:lpstr>
      <vt:lpstr>分类和回归</vt:lpstr>
      <vt:lpstr>分类和回归区别</vt:lpstr>
      <vt:lpstr>KNN预测房价（向量实现）</vt:lpstr>
      <vt:lpstr>矩阵与向量相减</vt:lpstr>
      <vt:lpstr>Numpy计算</vt:lpstr>
      <vt:lpstr>矩阵减向量（广播broadcasting）</vt:lpstr>
      <vt:lpstr>矩阵的平方</vt:lpstr>
      <vt:lpstr>矩阵的sum运算</vt:lpstr>
      <vt:lpstr>矩阵的开平方</vt:lpstr>
      <vt:lpstr>对照排序</vt:lpstr>
      <vt:lpstr>准确率评估公式</vt:lpstr>
      <vt:lpstr>第一次计算看看准确率</vt:lpstr>
      <vt:lpstr>增加房屋面积的参数</vt:lpstr>
      <vt:lpstr>数据归一化和标准化</vt:lpstr>
      <vt:lpstr>标准化和归一化的选择</vt:lpstr>
      <vt:lpstr>数据标准化计算公式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带着问题学数学</dc:title>
  <dc:creator>Administrator</dc:creator>
  <cp:lastModifiedBy>Windows User</cp:lastModifiedBy>
  <cp:revision>229</cp:revision>
  <dcterms:created xsi:type="dcterms:W3CDTF">2019-04-10T07:40:48Z</dcterms:created>
  <dcterms:modified xsi:type="dcterms:W3CDTF">2019-04-14T10:08:21Z</dcterms:modified>
</cp:coreProperties>
</file>